
<file path=[Content_Types].xml><?xml version="1.0" encoding="utf-8"?>
<Types xmlns="http://schemas.openxmlformats.org/package/2006/content-types"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21"/>
  </p:notesMasterIdLst>
  <p:sldIdLst>
    <p:sldId id="256" r:id="rId2"/>
    <p:sldId id="257" r:id="rId3"/>
    <p:sldId id="284" r:id="rId4"/>
    <p:sldId id="263" r:id="rId5"/>
    <p:sldId id="300" r:id="rId6"/>
    <p:sldId id="301" r:id="rId7"/>
    <p:sldId id="303" r:id="rId8"/>
    <p:sldId id="302" r:id="rId9"/>
    <p:sldId id="305" r:id="rId10"/>
    <p:sldId id="306" r:id="rId11"/>
    <p:sldId id="307" r:id="rId12"/>
    <p:sldId id="308" r:id="rId13"/>
    <p:sldId id="304" r:id="rId14"/>
    <p:sldId id="285" r:id="rId15"/>
    <p:sldId id="288" r:id="rId16"/>
    <p:sldId id="290" r:id="rId17"/>
    <p:sldId id="295" r:id="rId18"/>
    <p:sldId id="291" r:id="rId19"/>
    <p:sldId id="309" r:id="rId20"/>
  </p:sldIdLst>
  <p:sldSz cx="9144000" cy="5143500" type="screen16x9"/>
  <p:notesSz cx="6888163" cy="10020300"/>
  <p:embeddedFontLst>
    <p:embeddedFont>
      <p:font typeface="Arvo" panose="020B0604020202020204" charset="0"/>
      <p:regular r:id="rId22"/>
      <p:bold r:id="rId23"/>
      <p:italic r:id="rId24"/>
      <p:boldItalic r:id="rId25"/>
    </p:embeddedFont>
    <p:embeddedFont>
      <p:font typeface="Calibri" panose="020F0502020204030204" pitchFamily="34" charset="0"/>
      <p:regular r:id="rId26"/>
      <p:bold r:id="rId27"/>
      <p:italic r:id="rId28"/>
      <p:boldItalic r:id="rId29"/>
    </p:embeddedFont>
    <p:embeddedFont>
      <p:font typeface="Roboto Condensed" panose="020B0604020202020204" charset="0"/>
      <p:regular r:id="rId30"/>
      <p:bold r:id="rId31"/>
      <p:italic r:id="rId32"/>
      <p:boldItalic r:id="rId33"/>
    </p:embeddedFont>
    <p:embeddedFont>
      <p:font typeface="Roboto Condensed Light" panose="020B0604020202020204" charset="0"/>
      <p:regular r:id="rId34"/>
      <p:bold r:id="rId35"/>
      <p:italic r:id="rId36"/>
      <p:boldItalic r:id="rId3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9645A8-53FD-4F61-92C5-57BA5497D2A4}">
  <a:tblStyle styleId="{8E9645A8-53FD-4F61-92C5-57BA5497D2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34" Type="http://schemas.openxmlformats.org/officeDocument/2006/relationships/font" Target="fonts/font1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font" Target="fonts/font12.fntdata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font" Target="fonts/font11.fntdata"/><Relationship Id="rId37" Type="http://schemas.openxmlformats.org/officeDocument/2006/relationships/font" Target="fonts/font16.fnt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36" Type="http://schemas.openxmlformats.org/officeDocument/2006/relationships/font" Target="fonts/font1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Relationship Id="rId35" Type="http://schemas.openxmlformats.org/officeDocument/2006/relationships/font" Target="fonts/font14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[Бытовая_Алтай.xlsx]Лист4!$B$1</c:f>
              <c:strCache>
                <c:ptCount val="1"/>
                <c:pt idx="0">
                  <c:v>В городе (селе)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263248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[Бытовая_Алтай.xlsx]Лист4!$A$2:$A$5</c:f>
              <c:strCache>
                <c:ptCount val="4"/>
                <c:pt idx="0">
                  <c:v>Затрудняюсь ответить</c:v>
                </c:pt>
                <c:pt idx="1">
                  <c:v>Стало больше</c:v>
                </c:pt>
                <c:pt idx="2">
                  <c:v>Уровень не изменился</c:v>
                </c:pt>
                <c:pt idx="3">
                  <c:v>Стало меньше</c:v>
                </c:pt>
              </c:strCache>
            </c:strRef>
          </c:cat>
          <c:val>
            <c:numRef>
              <c:f>[Бытовая_Алтай.xlsx]Лист4!$B$2:$B$5</c:f>
              <c:numCache>
                <c:formatCode>0.0%</c:formatCode>
                <c:ptCount val="4"/>
                <c:pt idx="0">
                  <c:v>0.34799999999999998</c:v>
                </c:pt>
                <c:pt idx="1">
                  <c:v>0.17699999999999999</c:v>
                </c:pt>
                <c:pt idx="2">
                  <c:v>0.33</c:v>
                </c:pt>
                <c:pt idx="3">
                  <c:v>0.14499999999999999</c:v>
                </c:pt>
              </c:numCache>
            </c:numRef>
          </c:val>
        </c:ser>
        <c:ser>
          <c:idx val="1"/>
          <c:order val="1"/>
          <c:tx>
            <c:strRef>
              <c:f>[Бытовая_Алтай.xlsx]Лист4!$C$1</c:f>
              <c:strCache>
                <c:ptCount val="1"/>
                <c:pt idx="0">
                  <c:v>В крае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263248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[Бытовая_Алтай.xlsx]Лист4!$A$2:$A$5</c:f>
              <c:strCache>
                <c:ptCount val="4"/>
                <c:pt idx="0">
                  <c:v>Затрудняюсь ответить</c:v>
                </c:pt>
                <c:pt idx="1">
                  <c:v>Стало больше</c:v>
                </c:pt>
                <c:pt idx="2">
                  <c:v>Уровень не изменился</c:v>
                </c:pt>
                <c:pt idx="3">
                  <c:v>Стало меньше</c:v>
                </c:pt>
              </c:strCache>
            </c:strRef>
          </c:cat>
          <c:val>
            <c:numRef>
              <c:f>[Бытовая_Алтай.xlsx]Лист4!$C$2:$C$5</c:f>
              <c:numCache>
                <c:formatCode>0.0%</c:formatCode>
                <c:ptCount val="4"/>
                <c:pt idx="0">
                  <c:v>0.34</c:v>
                </c:pt>
                <c:pt idx="1">
                  <c:v>0.21199999999999999</c:v>
                </c:pt>
                <c:pt idx="2">
                  <c:v>0.32800000000000001</c:v>
                </c:pt>
                <c:pt idx="3">
                  <c:v>0.12</c:v>
                </c:pt>
              </c:numCache>
            </c:numRef>
          </c:val>
        </c:ser>
        <c:ser>
          <c:idx val="2"/>
          <c:order val="2"/>
          <c:tx>
            <c:strRef>
              <c:f>[Бытовая_Алтай.xlsx]Лист4!$D$1</c:f>
              <c:strCache>
                <c:ptCount val="1"/>
                <c:pt idx="0">
                  <c:v>В стране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263248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[Бытовая_Алтай.xlsx]Лист4!$A$2:$A$5</c:f>
              <c:strCache>
                <c:ptCount val="4"/>
                <c:pt idx="0">
                  <c:v>Затрудняюсь ответить</c:v>
                </c:pt>
                <c:pt idx="1">
                  <c:v>Стало больше</c:v>
                </c:pt>
                <c:pt idx="2">
                  <c:v>Уровень не изменился</c:v>
                </c:pt>
                <c:pt idx="3">
                  <c:v>Стало меньше</c:v>
                </c:pt>
              </c:strCache>
            </c:strRef>
          </c:cat>
          <c:val>
            <c:numRef>
              <c:f>[Бытовая_Алтай.xlsx]Лист4!$D$2:$D$5</c:f>
              <c:numCache>
                <c:formatCode>0.0%</c:formatCode>
                <c:ptCount val="4"/>
                <c:pt idx="0">
                  <c:v>0.36499999999999999</c:v>
                </c:pt>
                <c:pt idx="1">
                  <c:v>0.28999999999999998</c:v>
                </c:pt>
                <c:pt idx="2">
                  <c:v>0.255</c:v>
                </c:pt>
                <c:pt idx="3">
                  <c:v>0.09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9469992"/>
        <c:axId val="129561944"/>
      </c:barChart>
      <c:catAx>
        <c:axId val="1294699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63248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561944"/>
        <c:crosses val="autoZero"/>
        <c:auto val="1"/>
        <c:lblAlgn val="ctr"/>
        <c:lblOffset val="100"/>
        <c:noMultiLvlLbl val="0"/>
      </c:catAx>
      <c:valAx>
        <c:axId val="1295619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263248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29469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63248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12700" cap="flat" cmpd="sng" algn="ctr">
      <a:solidFill>
        <a:srgbClr val="C7D3E6"/>
      </a:solidFill>
      <a:prstDash val="solid"/>
      <a:miter lim="800000"/>
    </a:ln>
    <a:effectLst/>
  </c:spPr>
  <c:txPr>
    <a:bodyPr/>
    <a:lstStyle/>
    <a:p>
      <a:pPr>
        <a:defRPr>
          <a:solidFill>
            <a:srgbClr val="263248"/>
          </a:solidFill>
          <a:latin typeface="+mn-lt"/>
          <a:ea typeface="+mn-ea"/>
          <a:cs typeface="+mn-cs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910104986876638E-2"/>
          <c:y val="7.976232137649461E-2"/>
          <c:w val="0.5133564814814815"/>
          <c:h val="0.88003968253968257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2.4930664916885389E-2"/>
                  <c:y val="-0.12787037037037038"/>
                </c:manualLayout>
              </c:layout>
              <c:tx>
                <c:rich>
                  <a:bodyPr/>
                  <a:lstStyle/>
                  <a:p>
                    <a:fld id="{74707AC0-8E12-415A-94AB-974FFF122E2F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0.20657414698162732"/>
                  <c:y val="-3.7619203849518813E-2"/>
                </c:manualLayout>
              </c:layout>
              <c:tx>
                <c:rich>
                  <a:bodyPr/>
                  <a:lstStyle/>
                  <a:p>
                    <a:fld id="{83BF1C08-1DE6-46ED-914B-1883C0822412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5.8194444444444444E-2"/>
                  <c:y val="-9.4008092738407725E-2"/>
                </c:manualLayout>
              </c:layout>
              <c:tx>
                <c:rich>
                  <a:bodyPr/>
                  <a:lstStyle/>
                  <a:p>
                    <a:fld id="{BDC9AFE6-EF0D-419A-80CD-58759A8806EA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-0.18814814814814818"/>
                  <c:y val="2.51984126984125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10583333333333333"/>
                  <c:y val="5.03968253968253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0.1411111111111111"/>
                  <c:y val="-7.055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5.2916666666666667E-2"/>
                  <c:y val="-9.071428571428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16756944444444449"/>
                  <c:y val="-7.5595238095238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263248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[Бытовая_Алтай.xlsx]Лист11!$B$3:$B$5</c:f>
              <c:strCache>
                <c:ptCount val="3"/>
                <c:pt idx="0">
                  <c:v>Да, мне приходилось попадать в такую ситуацию</c:v>
                </c:pt>
                <c:pt idx="1">
                  <c:v>Нет, в такую ситуацию попадать не приходилось</c:v>
                </c:pt>
                <c:pt idx="2">
                  <c:v>Затрудняюсь ответить</c:v>
                </c:pt>
              </c:strCache>
            </c:strRef>
          </c:cat>
          <c:val>
            <c:numRef>
              <c:f>[Бытовая_Алтай.xlsx]Лист11!$D$3:$D$5</c:f>
              <c:numCache>
                <c:formatCode>0.0</c:formatCode>
                <c:ptCount val="3"/>
                <c:pt idx="0">
                  <c:v>20</c:v>
                </c:pt>
                <c:pt idx="1">
                  <c:v>45</c:v>
                </c:pt>
                <c:pt idx="2">
                  <c:v>15.7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7598053368328961"/>
          <c:y val="0.1813400408282298"/>
          <c:w val="0.40735279965004367"/>
          <c:h val="0.720652887139107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63248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12700" cap="flat" cmpd="sng" algn="ctr">
      <a:solidFill>
        <a:srgbClr val="C7D3E6"/>
      </a:solidFill>
      <a:prstDash val="solid"/>
      <a:miter lim="800000"/>
    </a:ln>
    <a:effectLst/>
  </c:spPr>
  <c:txPr>
    <a:bodyPr/>
    <a:lstStyle/>
    <a:p>
      <a:pPr>
        <a:defRPr>
          <a:solidFill>
            <a:srgbClr val="263248"/>
          </a:solidFill>
          <a:latin typeface="+mn-lt"/>
          <a:ea typeface="+mn-ea"/>
          <a:cs typeface="+mn-cs"/>
        </a:defRPr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910104986876638E-2"/>
          <c:y val="5.6614173228346457E-2"/>
          <c:w val="0.5133564814814815"/>
          <c:h val="0.88003968253968257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8.26399825021862E-3"/>
                  <c:y val="-0.2713888888888889"/>
                </c:manualLayout>
              </c:layout>
              <c:tx>
                <c:rich>
                  <a:bodyPr/>
                  <a:lstStyle/>
                  <a:p>
                    <a:fld id="{B2EAF2AC-EB51-4B1B-8DFD-3FB1D8106B82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0.15101859142607174"/>
                  <c:y val="-5.8216681248177311E-4"/>
                </c:manualLayout>
              </c:layout>
              <c:tx>
                <c:rich>
                  <a:bodyPr/>
                  <a:lstStyle/>
                  <a:p>
                    <a:fld id="{37D20677-AAB2-4A5E-A535-997142711124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4.7083333333333345E-2"/>
                  <c:y val="-0.14030438903470402"/>
                </c:manualLayout>
              </c:layout>
              <c:tx>
                <c:rich>
                  <a:bodyPr/>
                  <a:lstStyle/>
                  <a:p>
                    <a:fld id="{CD2A4230-A9EC-432B-BDAC-F508F9973E10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-0.18814814814814818"/>
                  <c:y val="2.51984126984125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0.10583333333333333"/>
                  <c:y val="5.03968253968253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0.1411111111111111"/>
                  <c:y val="-7.055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5.2916666666666667E-2"/>
                  <c:y val="-9.071428571428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16756944444444449"/>
                  <c:y val="-7.5595238095238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263248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Лист8!$B$13:$B$15</c:f>
              <c:strCache>
                <c:ptCount val="3"/>
                <c:pt idx="0">
                  <c:v>Дали понять со стороны должностного лица, что именно так следует </c:v>
                </c:pt>
                <c:pt idx="1">
                  <c:v>Приняли решение на основе опыта коллег из других организаций</c:v>
                </c:pt>
                <c:pt idx="2">
                  <c:v>Так надежнее (спокойнее, вернее) со стороны интересов организации</c:v>
                </c:pt>
              </c:strCache>
            </c:strRef>
          </c:cat>
          <c:val>
            <c:numRef>
              <c:f>Лист8!$D$13:$D$15</c:f>
              <c:numCache>
                <c:formatCode>0.0</c:formatCode>
                <c:ptCount val="3"/>
                <c:pt idx="0">
                  <c:v>41.7</c:v>
                </c:pt>
                <c:pt idx="1">
                  <c:v>26</c:v>
                </c:pt>
                <c:pt idx="2">
                  <c:v>32.299999999999997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7073053368328963"/>
          <c:y val="7.185950714494023E-2"/>
          <c:w val="0.41260279965004365"/>
          <c:h val="0.842392096821230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63248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12700" cap="flat" cmpd="sng" algn="ctr">
      <a:solidFill>
        <a:srgbClr val="C7D3E6"/>
      </a:solidFill>
      <a:prstDash val="solid"/>
      <a:miter lim="800000"/>
    </a:ln>
    <a:effectLst/>
  </c:spPr>
  <c:txPr>
    <a:bodyPr/>
    <a:lstStyle/>
    <a:p>
      <a:pPr>
        <a:defRPr>
          <a:solidFill>
            <a:srgbClr val="263248"/>
          </a:solidFill>
          <a:latin typeface="+mn-lt"/>
          <a:ea typeface="+mn-ea"/>
          <a:cs typeface="+mn-cs"/>
        </a:defRPr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687882764654426E-2"/>
          <c:y val="7.976232137649461E-2"/>
          <c:w val="0.5133564814814815"/>
          <c:h val="0.88003968253968257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6.3819553805774282E-2"/>
                  <c:y val="-0.10935185185185187"/>
                </c:manualLayout>
              </c:layout>
              <c:tx>
                <c:rich>
                  <a:bodyPr/>
                  <a:lstStyle/>
                  <a:p>
                    <a:fld id="{513DFA3B-5F16-455B-8DFE-DA69BECBA7F5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3.787029746281715E-2"/>
                  <c:y val="0.1938622776319625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16,0%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4708333333333337"/>
                  <c:y val="1.5463692038495187E-2"/>
                </c:manualLayout>
              </c:layout>
              <c:tx>
                <c:rich>
                  <a:bodyPr/>
                  <a:lstStyle/>
                  <a:p>
                    <a:fld id="{238F309A-E4D2-4A62-9B6F-D8D4A8D065C5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-5.0629265091863516E-2"/>
                  <c:y val="-0.1044313210848644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23,7%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8.611111111111111E-3"/>
                  <c:y val="-9.2182487605715957E-2"/>
                </c:manualLayout>
              </c:layout>
              <c:tx>
                <c:rich>
                  <a:bodyPr/>
                  <a:lstStyle/>
                  <a:p>
                    <a:fld id="{74488F8C-2744-4F03-9157-3F630191D9BF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-0.1411111111111111"/>
                  <c:y val="-7.055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5.2916666666666667E-2"/>
                  <c:y val="-9.071428571428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16756944444444449"/>
                  <c:y val="-7.5595238095238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263248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Лист14!$A$16:$A$20</c:f>
              <c:strCache>
                <c:ptCount val="5"/>
                <c:pt idx="0">
                  <c:v>Сложное, противоречивое законодательство</c:v>
                </c:pt>
                <c:pt idx="1">
                  <c:v>Сложившиеся традиции в обществе, особенности культуры, менталитета</c:v>
                </c:pt>
                <c:pt idx="2">
                  <c:v>Алчность чиновников, должностных лиц</c:v>
                </c:pt>
                <c:pt idx="3">
                  <c:v>Не знаю, затрудняюсь ответить</c:v>
                </c:pt>
                <c:pt idx="4">
                  <c:v>Другое</c:v>
                </c:pt>
              </c:strCache>
            </c:strRef>
          </c:cat>
          <c:val>
            <c:numRef>
              <c:f>Лист14!$C$16:$C$20</c:f>
              <c:numCache>
                <c:formatCode>0.0</c:formatCode>
                <c:ptCount val="5"/>
                <c:pt idx="0">
                  <c:v>21</c:v>
                </c:pt>
                <c:pt idx="1">
                  <c:v>16</c:v>
                </c:pt>
                <c:pt idx="2">
                  <c:v>37.299999999999997</c:v>
                </c:pt>
                <c:pt idx="3">
                  <c:v>23.7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7428608923884517"/>
          <c:y val="7.5120297462817148E-2"/>
          <c:w val="0.40904724409448823"/>
          <c:h val="0.849759405074365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63248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12700" cap="flat" cmpd="sng" algn="ctr">
      <a:solidFill>
        <a:srgbClr val="C7D3E6"/>
      </a:solidFill>
      <a:prstDash val="solid"/>
      <a:miter lim="800000"/>
    </a:ln>
    <a:effectLst/>
  </c:spPr>
  <c:txPr>
    <a:bodyPr/>
    <a:lstStyle/>
    <a:p>
      <a:pPr>
        <a:defRPr>
          <a:solidFill>
            <a:srgbClr val="263248"/>
          </a:solidFill>
          <a:latin typeface="+mn-lt"/>
          <a:ea typeface="+mn-ea"/>
          <a:cs typeface="+mn-cs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021216097987751E-2"/>
          <c:y val="7.976232137649461E-2"/>
          <c:w val="0.5133564814814815"/>
          <c:h val="0.88003968253968257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2.4930664916885389E-2"/>
                  <c:y val="-0.10009259259259261"/>
                </c:manualLayout>
              </c:layout>
              <c:tx>
                <c:rich>
                  <a:bodyPr/>
                  <a:lstStyle/>
                  <a:p>
                    <a:fld id="{868B75EC-027C-45AF-8281-B0CEFE094B72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7.3147419072615927E-3"/>
                  <c:y val="-0.21354512977544474"/>
                </c:manualLayout>
              </c:layout>
              <c:tx>
                <c:rich>
                  <a:bodyPr/>
                  <a:lstStyle/>
                  <a:p>
                    <a:fld id="{6B651D9C-18F9-4D1D-82DB-87EA8A0ABB1A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5.8472222222222224E-2"/>
                  <c:y val="9.7203995333916424E-2"/>
                </c:manualLayout>
              </c:layout>
              <c:tx>
                <c:rich>
                  <a:bodyPr/>
                  <a:lstStyle/>
                  <a:p>
                    <a:fld id="{B8517203-BAD5-4318-AEB9-CEA5D0A7B4B4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-9.9526027996500441E-2"/>
                  <c:y val="5.2976086322543019E-2"/>
                </c:manualLayout>
              </c:layout>
              <c:tx>
                <c:rich>
                  <a:bodyPr/>
                  <a:lstStyle/>
                  <a:p>
                    <a:fld id="{B62CC623-9751-4703-9D37-C58F387492CA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6.164938757655293E-2"/>
                  <c:y val="4.6706401283172855E-2"/>
                </c:manualLayout>
              </c:layout>
              <c:tx>
                <c:rich>
                  <a:bodyPr/>
                  <a:lstStyle/>
                  <a:p>
                    <a:fld id="{2120E14F-8CC9-4CB7-9699-D735C98AE307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-3.0200628330549588E-2"/>
                  <c:y val="-0.15598361402741323"/>
                </c:manualLayout>
              </c:layout>
              <c:tx>
                <c:rich>
                  <a:bodyPr/>
                  <a:lstStyle/>
                  <a:p>
                    <a:fld id="{95BD0117-E769-4A05-9A18-D5AF97B41B67}" type="VALUE">
                      <a:rPr lang="en-US" smtClean="0"/>
                      <a:pPr/>
                      <a:t>[ЗНАЧЕНИЕ]</a:t>
                    </a:fld>
                    <a:r>
                      <a:rPr lang="en-US" dirty="0" smtClean="0"/>
                      <a:t>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4803030303030306E-2"/>
                      <c:h val="7.1874999999999994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-5.2916666666666667E-2"/>
                  <c:y val="-9.071428571428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16756944444444449"/>
                  <c:y val="-7.5595238095238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rgbClr val="263248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Лист12!$A$1:$A$6</c:f>
              <c:strCache>
                <c:ptCount val="6"/>
                <c:pt idx="0">
                  <c:v>Очень эффективны</c:v>
                </c:pt>
                <c:pt idx="1">
                  <c:v>Скорее эффективны</c:v>
                </c:pt>
                <c:pt idx="2">
                  <c:v>Скорее неэффективны</c:v>
                </c:pt>
                <c:pt idx="3">
                  <c:v>Абсолютно неэффективны</c:v>
                </c:pt>
                <c:pt idx="4">
                  <c:v>Ухудшают ситуацию (контрэффективны)</c:v>
                </c:pt>
                <c:pt idx="5">
                  <c:v>Затрудняюсь ответить</c:v>
                </c:pt>
              </c:strCache>
            </c:strRef>
          </c:cat>
          <c:val>
            <c:numRef>
              <c:f>Лист12!$C$1:$C$6</c:f>
              <c:numCache>
                <c:formatCode>0.0</c:formatCode>
                <c:ptCount val="6"/>
                <c:pt idx="0">
                  <c:v>6</c:v>
                </c:pt>
                <c:pt idx="1">
                  <c:v>22.666666666666664</c:v>
                </c:pt>
                <c:pt idx="2">
                  <c:v>19</c:v>
                </c:pt>
                <c:pt idx="3">
                  <c:v>20.333333333333332</c:v>
                </c:pt>
                <c:pt idx="4">
                  <c:v>3.6666666666666665</c:v>
                </c:pt>
                <c:pt idx="5">
                  <c:v>28.333333333333332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805555555555556"/>
          <c:y val="4.7342519685039372E-2"/>
          <c:w val="0.40277777777777779"/>
          <c:h val="0.905314960629921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263248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FFFFFF"/>
    </a:solidFill>
    <a:ln w="12700" cap="flat" cmpd="sng" algn="ctr">
      <a:solidFill>
        <a:srgbClr val="C7D3E6"/>
      </a:solidFill>
      <a:prstDash val="solid"/>
      <a:miter lim="800000"/>
    </a:ln>
    <a:effectLst/>
  </c:spPr>
  <c:txPr>
    <a:bodyPr/>
    <a:lstStyle/>
    <a:p>
      <a:pPr>
        <a:defRPr>
          <a:solidFill>
            <a:srgbClr val="263248"/>
          </a:solidFill>
          <a:latin typeface="+mn-lt"/>
          <a:ea typeface="+mn-ea"/>
          <a:cs typeface="+mn-cs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00" tIns="96600" rIns="96600" bIns="96600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7952282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35f391192_00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85221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61068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5389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5f391192_029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26797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868240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74702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01147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689582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05794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9478503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28874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3606f1c2d_30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5260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9" name="Google Shape;219;g35f391192_029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64971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7249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025198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665173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7015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86064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50888"/>
            <a:ext cx="6678613" cy="37576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35f391192_017:notes"/>
          <p:cNvSpPr txBox="1">
            <a:spLocks noGrp="1"/>
          </p:cNvSpPr>
          <p:nvPr>
            <p:ph type="body" idx="1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spcFirstLastPara="1" wrap="square" lIns="96600" tIns="96600" rIns="96600" bIns="9660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71705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544483" y="657775"/>
            <a:ext cx="1299300" cy="432900"/>
          </a:xfrm>
          <a:prstGeom prst="triangle">
            <a:avLst>
              <a:gd name="adj" fmla="val 32425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12" name="Google Shape;12;p2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4" name="Google Shape;14;p2"/>
          <p:cNvGrpSpPr/>
          <p:nvPr/>
        </p:nvGrpSpPr>
        <p:grpSpPr>
          <a:xfrm rot="10800000" flipH="1">
            <a:off x="1" y="1090763"/>
            <a:ext cx="8847502" cy="2961975"/>
            <a:chOff x="-8178042" y="-4493254"/>
            <a:chExt cx="19483598" cy="6522736"/>
          </a:xfrm>
        </p:grpSpPr>
        <p:sp>
          <p:nvSpPr>
            <p:cNvPr id="15" name="Google Shape;15;p2"/>
            <p:cNvSpPr/>
            <p:nvPr/>
          </p:nvSpPr>
          <p:spPr>
            <a:xfrm>
              <a:off x="-8178042" y="-4493118"/>
              <a:ext cx="129684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17" name="Google Shape;17;p2"/>
          <p:cNvGrpSpPr/>
          <p:nvPr/>
        </p:nvGrpSpPr>
        <p:grpSpPr>
          <a:xfrm>
            <a:off x="3677236" y="4278349"/>
            <a:ext cx="5480829" cy="432996"/>
            <a:chOff x="5582265" y="4646738"/>
            <a:chExt cx="5480829" cy="432996"/>
          </a:xfrm>
        </p:grpSpPr>
        <p:sp>
          <p:nvSpPr>
            <p:cNvPr id="18" name="Google Shape;18;p2"/>
            <p:cNvSpPr/>
            <p:nvPr/>
          </p:nvSpPr>
          <p:spPr>
            <a:xfrm rot="10800000">
              <a:off x="5582265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9" name="Google Shape;19;p2"/>
            <p:cNvGrpSpPr/>
            <p:nvPr/>
          </p:nvGrpSpPr>
          <p:grpSpPr>
            <a:xfrm flipH="1">
              <a:off x="5585232" y="4646738"/>
              <a:ext cx="5477861" cy="304551"/>
              <a:chOff x="-24158748" y="330075"/>
              <a:chExt cx="30568423" cy="1699506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-24158748" y="330081"/>
                <a:ext cx="289080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4710175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685800" y="1090750"/>
            <a:ext cx="5367900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/>
          <p:nvPr/>
        </p:nvSpPr>
        <p:spPr>
          <a:xfrm>
            <a:off x="5697214" y="2635519"/>
            <a:ext cx="889200" cy="296400"/>
          </a:xfrm>
          <a:prstGeom prst="triangle">
            <a:avLst>
              <a:gd name="adj" fmla="val 32425"/>
            </a:avLst>
          </a:prstGeom>
          <a:solidFill>
            <a:srgbClr val="26324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Arvo"/>
              <a:ea typeface="Arvo"/>
              <a:cs typeface="Arvo"/>
              <a:sym typeface="Arvo"/>
            </a:endParaRPr>
          </a:p>
        </p:txBody>
      </p:sp>
      <p:grpSp>
        <p:nvGrpSpPr>
          <p:cNvPr id="25" name="Google Shape;25;p3"/>
          <p:cNvGrpSpPr/>
          <p:nvPr/>
        </p:nvGrpSpPr>
        <p:grpSpPr>
          <a:xfrm>
            <a:off x="0" y="-7088"/>
            <a:ext cx="8661398" cy="5150588"/>
            <a:chOff x="0" y="-7088"/>
            <a:chExt cx="8661398" cy="5150588"/>
          </a:xfrm>
        </p:grpSpPr>
        <p:sp>
          <p:nvSpPr>
            <p:cNvPr id="26" name="Google Shape;26;p3"/>
            <p:cNvSpPr/>
            <p:nvPr/>
          </p:nvSpPr>
          <p:spPr>
            <a:xfrm>
              <a:off x="0" y="0"/>
              <a:ext cx="3525000" cy="51435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10800000" flipH="1">
              <a:off x="3517898" y="-7088"/>
              <a:ext cx="5143500" cy="5143500"/>
            </a:xfrm>
            <a:prstGeom prst="rtTriangle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28" name="Google Shape;28;p3"/>
          <p:cNvGrpSpPr/>
          <p:nvPr/>
        </p:nvGrpSpPr>
        <p:grpSpPr>
          <a:xfrm rot="10800000" flipH="1">
            <a:off x="-2" y="2924826"/>
            <a:ext cx="6589087" cy="2027268"/>
            <a:chOff x="-9894852" y="-4493254"/>
            <a:chExt cx="21200407" cy="6522740"/>
          </a:xfrm>
        </p:grpSpPr>
        <p:sp>
          <p:nvSpPr>
            <p:cNvPr id="29" name="Google Shape;29;p3"/>
            <p:cNvSpPr/>
            <p:nvPr/>
          </p:nvSpPr>
          <p:spPr>
            <a:xfrm>
              <a:off x="-9894852" y="-4493114"/>
              <a:ext cx="14685300" cy="6522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4782955" y="-4493254"/>
              <a:ext cx="6522600" cy="65226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</p:grpSp>
      <p:grpSp>
        <p:nvGrpSpPr>
          <p:cNvPr id="31" name="Google Shape;31;p3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32" name="Google Shape;32;p3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" name="Google Shape;33;p3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34" name="Google Shape;34;p3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3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" name="Google Shape;36;p3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37" name="Google Shape;37;p3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3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9" name="Google Shape;39;p3"/>
          <p:cNvSpPr txBox="1">
            <a:spLocks noGrp="1"/>
          </p:cNvSpPr>
          <p:nvPr>
            <p:ph type="ctrTitle"/>
          </p:nvPr>
        </p:nvSpPr>
        <p:spPr>
          <a:xfrm>
            <a:off x="463525" y="2871148"/>
            <a:ext cx="4094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" name="Google Shape;40;p3"/>
          <p:cNvSpPr txBox="1">
            <a:spLocks noGrp="1"/>
          </p:cNvSpPr>
          <p:nvPr>
            <p:ph type="subTitle" idx="1"/>
          </p:nvPr>
        </p:nvSpPr>
        <p:spPr>
          <a:xfrm>
            <a:off x="463525" y="3975449"/>
            <a:ext cx="40944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1pPr>
            <a:lvl2pPr lvl="1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2pPr>
            <a:lvl3pPr lvl="2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3pPr>
            <a:lvl4pPr lvl="3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4pPr>
            <a:lvl5pPr lvl="4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5pPr>
            <a:lvl6pPr lvl="5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6pPr>
            <a:lvl7pPr lvl="6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7pPr>
            <a:lvl8pPr lvl="7" rtl="0">
              <a:spcBef>
                <a:spcPts val="1000"/>
              </a:spcBef>
              <a:spcAft>
                <a:spcPts val="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8pPr>
            <a:lvl9pPr lvl="8" rtl="0">
              <a:spcBef>
                <a:spcPts val="1000"/>
              </a:spcBef>
              <a:spcAft>
                <a:spcPts val="1000"/>
              </a:spcAft>
              <a:buClr>
                <a:schemeClr val="accent5"/>
              </a:buClr>
              <a:buSzPts val="2000"/>
              <a:buNone/>
              <a:defRPr sz="2000">
                <a:solidFill>
                  <a:schemeClr val="accent5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3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oogle Shape;82;p6"/>
          <p:cNvGrpSpPr/>
          <p:nvPr/>
        </p:nvGrpSpPr>
        <p:grpSpPr>
          <a:xfrm>
            <a:off x="-4" y="40"/>
            <a:ext cx="7072430" cy="1327315"/>
            <a:chOff x="-4" y="40"/>
            <a:chExt cx="7072430" cy="1327315"/>
          </a:xfrm>
        </p:grpSpPr>
        <p:sp>
          <p:nvSpPr>
            <p:cNvPr id="83" name="Google Shape;83;p6"/>
            <p:cNvSpPr/>
            <p:nvPr/>
          </p:nvSpPr>
          <p:spPr>
            <a:xfrm>
              <a:off x="6292649" y="126425"/>
              <a:ext cx="779700" cy="259800"/>
            </a:xfrm>
            <a:prstGeom prst="triangle">
              <a:avLst>
                <a:gd name="adj" fmla="val 32425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atin typeface="Arvo"/>
                <a:ea typeface="Arvo"/>
                <a:cs typeface="Arvo"/>
                <a:sym typeface="Arvo"/>
              </a:endParaRPr>
            </a:p>
          </p:txBody>
        </p:sp>
        <p:grpSp>
          <p:nvGrpSpPr>
            <p:cNvPr id="84" name="Google Shape;84;p6"/>
            <p:cNvGrpSpPr/>
            <p:nvPr/>
          </p:nvGrpSpPr>
          <p:grpSpPr>
            <a:xfrm rot="10800000" flipH="1">
              <a:off x="3" y="40"/>
              <a:ext cx="6756168" cy="1327315"/>
              <a:chOff x="-2168138" y="330075"/>
              <a:chExt cx="8650663" cy="1699506"/>
            </a:xfrm>
          </p:grpSpPr>
          <p:sp>
            <p:nvSpPr>
              <p:cNvPr id="85" name="Google Shape;85;p6"/>
              <p:cNvSpPr/>
              <p:nvPr/>
            </p:nvSpPr>
            <p:spPr>
              <a:xfrm>
                <a:off x="-2168138" y="330081"/>
                <a:ext cx="69582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6" name="Google Shape;86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  <p:grpSp>
          <p:nvGrpSpPr>
            <p:cNvPr id="87" name="Google Shape;87;p6"/>
            <p:cNvGrpSpPr/>
            <p:nvPr/>
          </p:nvGrpSpPr>
          <p:grpSpPr>
            <a:xfrm rot="10800000" flipH="1">
              <a:off x="-4" y="381007"/>
              <a:ext cx="7072430" cy="771744"/>
              <a:chOff x="-9092084" y="330075"/>
              <a:chExt cx="15574609" cy="1699501"/>
            </a:xfrm>
          </p:grpSpPr>
          <p:sp>
            <p:nvSpPr>
              <p:cNvPr id="88" name="Google Shape;88;p6"/>
              <p:cNvSpPr/>
              <p:nvPr/>
            </p:nvSpPr>
            <p:spPr>
              <a:xfrm>
                <a:off x="-9092084" y="330076"/>
                <a:ext cx="13882200" cy="16995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  <p:sp>
            <p:nvSpPr>
              <p:cNvPr id="89" name="Google Shape;89;p6"/>
              <p:cNvSpPr/>
              <p:nvPr/>
            </p:nvSpPr>
            <p:spPr>
              <a:xfrm>
                <a:off x="4783025" y="330075"/>
                <a:ext cx="1699500" cy="1699500"/>
              </a:xfrm>
              <a:prstGeom prst="rtTriangle">
                <a:avLst/>
              </a:pr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>
                  <a:latin typeface="Arvo"/>
                  <a:ea typeface="Arvo"/>
                  <a:cs typeface="Arvo"/>
                  <a:sym typeface="Arvo"/>
                </a:endParaRPr>
              </a:p>
            </p:txBody>
          </p:sp>
        </p:grpSp>
      </p:grpSp>
      <p:grpSp>
        <p:nvGrpSpPr>
          <p:cNvPr id="90" name="Google Shape;90;p6"/>
          <p:cNvGrpSpPr/>
          <p:nvPr/>
        </p:nvGrpSpPr>
        <p:grpSpPr>
          <a:xfrm>
            <a:off x="6946842" y="4472723"/>
            <a:ext cx="2202830" cy="670795"/>
            <a:chOff x="5575242" y="4472723"/>
            <a:chExt cx="2202830" cy="670795"/>
          </a:xfrm>
        </p:grpSpPr>
        <p:sp>
          <p:nvSpPr>
            <p:cNvPr id="91" name="Google Shape;91;p6"/>
            <p:cNvSpPr/>
            <p:nvPr/>
          </p:nvSpPr>
          <p:spPr>
            <a:xfrm rot="10800000">
              <a:off x="5575242" y="4948334"/>
              <a:ext cx="394200" cy="131400"/>
            </a:xfrm>
            <a:prstGeom prst="triangle">
              <a:avLst>
                <a:gd name="adj" fmla="val 32425"/>
              </a:avLst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2" name="Google Shape;92;p6"/>
            <p:cNvGrpSpPr/>
            <p:nvPr/>
          </p:nvGrpSpPr>
          <p:grpSpPr>
            <a:xfrm flipH="1">
              <a:off x="5734850" y="4472723"/>
              <a:ext cx="2040837" cy="670795"/>
              <a:chOff x="1297954" y="330075"/>
              <a:chExt cx="5169293" cy="1699506"/>
            </a:xfrm>
          </p:grpSpPr>
          <p:sp>
            <p:nvSpPr>
              <p:cNvPr id="93" name="Google Shape;93;p6"/>
              <p:cNvSpPr/>
              <p:nvPr/>
            </p:nvSpPr>
            <p:spPr>
              <a:xfrm>
                <a:off x="1297954" y="330081"/>
                <a:ext cx="3476700" cy="16995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6"/>
              <p:cNvSpPr/>
              <p:nvPr/>
            </p:nvSpPr>
            <p:spPr>
              <a:xfrm>
                <a:off x="4767747" y="330075"/>
                <a:ext cx="1699500" cy="1699500"/>
              </a:xfrm>
              <a:prstGeom prst="rtTriangle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5" name="Google Shape;95;p6"/>
            <p:cNvGrpSpPr/>
            <p:nvPr/>
          </p:nvGrpSpPr>
          <p:grpSpPr>
            <a:xfrm flipH="1">
              <a:off x="5578209" y="4646738"/>
              <a:ext cx="2199863" cy="304563"/>
              <a:chOff x="-5827153" y="330075"/>
              <a:chExt cx="12276019" cy="1699569"/>
            </a:xfrm>
          </p:grpSpPr>
          <p:sp>
            <p:nvSpPr>
              <p:cNvPr id="96" name="Google Shape;96;p6"/>
              <p:cNvSpPr/>
              <p:nvPr/>
            </p:nvSpPr>
            <p:spPr>
              <a:xfrm>
                <a:off x="-5827153" y="330144"/>
                <a:ext cx="10612200" cy="16995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6"/>
              <p:cNvSpPr/>
              <p:nvPr/>
            </p:nvSpPr>
            <p:spPr>
              <a:xfrm>
                <a:off x="4749366" y="330075"/>
                <a:ext cx="1699500" cy="1699500"/>
              </a:xfrm>
              <a:prstGeom prst="rtTriangle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8" name="Google Shape;98;p6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6"/>
          <p:cNvSpPr txBox="1">
            <a:spLocks noGrp="1"/>
          </p:cNvSpPr>
          <p:nvPr>
            <p:ph type="body" idx="1"/>
          </p:nvPr>
        </p:nvSpPr>
        <p:spPr>
          <a:xfrm>
            <a:off x="814275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0" name="Google Shape;100;p6"/>
          <p:cNvSpPr txBox="1">
            <a:spLocks noGrp="1"/>
          </p:cNvSpPr>
          <p:nvPr>
            <p:ph type="body" idx="2"/>
          </p:nvPr>
        </p:nvSpPr>
        <p:spPr>
          <a:xfrm>
            <a:off x="4396123" y="1537988"/>
            <a:ext cx="3378300" cy="272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▰"/>
              <a:defRPr sz="2000"/>
            </a:lvl1pPr>
            <a:lvl2pPr marL="914400" lvl="1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2pPr>
            <a:lvl3pPr marL="1371600" lvl="2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3pPr>
            <a:lvl4pPr marL="1828800" lvl="3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4pPr>
            <a:lvl5pPr marL="2286000" lvl="4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5pPr>
            <a:lvl6pPr marL="2743200" lvl="5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6pPr>
            <a:lvl7pPr marL="3200400" lvl="6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7pPr>
            <a:lvl8pPr marL="3657600" lvl="7" indent="-355600">
              <a:spcBef>
                <a:spcPts val="1000"/>
              </a:spcBef>
              <a:spcAft>
                <a:spcPts val="0"/>
              </a:spcAft>
              <a:buSzPts val="2000"/>
              <a:buChar char="▻"/>
              <a:defRPr sz="2000"/>
            </a:lvl8pPr>
            <a:lvl9pPr marL="4114800" lvl="8" indent="-355600">
              <a:spcBef>
                <a:spcPts val="1000"/>
              </a:spcBef>
              <a:spcAft>
                <a:spcPts val="1000"/>
              </a:spcAft>
              <a:buSzPts val="2000"/>
              <a:buChar char="▻"/>
              <a:defRPr sz="2000"/>
            </a:lvl9pPr>
          </a:lstStyle>
          <a:p>
            <a:endParaRPr/>
          </a:p>
        </p:txBody>
      </p:sp>
      <p:sp>
        <p:nvSpPr>
          <p:cNvPr id="101" name="Google Shape;101;p6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Roboto Condensed"/>
              <a:buNone/>
              <a:defRPr sz="20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14275" y="1327350"/>
            <a:ext cx="6132600" cy="31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▰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lvl="1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lvl="2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lvl="3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lvl="4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lvl="5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lvl="6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lvl="7" indent="-381000">
              <a:spcBef>
                <a:spcPts val="1000"/>
              </a:spcBef>
              <a:spcAft>
                <a:spcPts val="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lvl="8" indent="-381000">
              <a:spcBef>
                <a:spcPts val="1000"/>
              </a:spcBef>
              <a:spcAft>
                <a:spcPts val="1000"/>
              </a:spcAft>
              <a:buClr>
                <a:schemeClr val="accent4"/>
              </a:buClr>
              <a:buSzPts val="2400"/>
              <a:buFont typeface="Roboto Condensed Light"/>
              <a:buChar char="▻"/>
              <a:defRPr sz="2400">
                <a:solidFill>
                  <a:schemeClr val="dk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algn="r">
              <a:buNone/>
              <a:defRPr sz="1200" b="1">
                <a:solidFill>
                  <a:schemeClr val="lt1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2" r:id="rId3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"/>
          <p:cNvSpPr txBox="1">
            <a:spLocks noGrp="1"/>
          </p:cNvSpPr>
          <p:nvPr>
            <p:ph type="ctrTitle"/>
          </p:nvPr>
        </p:nvSpPr>
        <p:spPr>
          <a:xfrm>
            <a:off x="192419" y="1051279"/>
            <a:ext cx="5694452" cy="296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sz="2200" dirty="0" smtClean="0"/>
              <a:t>Р</a:t>
            </a:r>
            <a:r>
              <a:rPr lang="ru-RU" sz="2200" dirty="0" smtClean="0"/>
              <a:t>езультаты социологического </a:t>
            </a:r>
            <a:r>
              <a:rPr lang="ru-RU" sz="2200" dirty="0"/>
              <a:t>исследования по оценке восприятия населением и предпринимательским сообществом уровня распространенности коррупции в Алтайском крае, а также эффективности антикоррупционной работы, проводимой государственными органами Алтайского края</a:t>
            </a:r>
            <a:endParaRPr sz="2200" dirty="0"/>
          </a:p>
        </p:txBody>
      </p:sp>
      <p:sp>
        <p:nvSpPr>
          <p:cNvPr id="2" name="TextBox 1"/>
          <p:cNvSpPr txBox="1"/>
          <p:nvPr/>
        </p:nvSpPr>
        <p:spPr>
          <a:xfrm>
            <a:off x="7787812" y="4664468"/>
            <a:ext cx="1058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rgbClr val="002060"/>
                </a:solidFill>
              </a:rPr>
              <a:t>2019</a:t>
            </a:r>
            <a:endParaRPr lang="ru-RU" sz="1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4" y="392575"/>
            <a:ext cx="543241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/>
              <a:t>Эффективность </a:t>
            </a:r>
            <a:r>
              <a:rPr lang="ru-RU" dirty="0" smtClean="0"/>
              <a:t>мер</a:t>
            </a:r>
            <a:r>
              <a:rPr lang="ru-RU" dirty="0"/>
              <a:t>, </a:t>
            </a:r>
            <a:r>
              <a:rPr lang="ru-RU" dirty="0" smtClean="0"/>
              <a:t>направленных </a:t>
            </a:r>
            <a:r>
              <a:rPr lang="ru-RU" dirty="0"/>
              <a:t>на противодействие коррупции</a:t>
            </a:r>
            <a:endParaRPr dirty="0"/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814274" y="1412250"/>
            <a:ext cx="371662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Информированность респондентов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о мерах, направленных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на противодействие коррупции</a:t>
            </a:r>
          </a:p>
          <a:p>
            <a:r>
              <a:rPr lang="ru-RU" dirty="0" smtClean="0"/>
              <a:t>25,7% респондентов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614248" y="1412250"/>
            <a:ext cx="4221527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Оценка деятельности органов власти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по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противодействию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коррупции</a:t>
            </a:r>
          </a:p>
          <a:p>
            <a:r>
              <a:rPr lang="ru-RU" dirty="0"/>
              <a:t>Руководство нашего региона может, но не хочет эффективно бороться с </a:t>
            </a:r>
            <a:r>
              <a:rPr lang="ru-RU" dirty="0" smtClean="0"/>
              <a:t>коррупцией – 27,3%</a:t>
            </a:r>
          </a:p>
          <a:p>
            <a:r>
              <a:rPr lang="ru-RU" dirty="0"/>
              <a:t>Руководство нашего региона хочет, но не может эффективно бороться с </a:t>
            </a:r>
            <a:r>
              <a:rPr lang="ru-RU" dirty="0" smtClean="0"/>
              <a:t>коррупцией – 15,2%</a:t>
            </a:r>
          </a:p>
          <a:p>
            <a:r>
              <a:rPr lang="ru-RU" dirty="0"/>
              <a:t>Руководство нашего региона хочет и может эффективно бороться с </a:t>
            </a:r>
            <a:r>
              <a:rPr lang="ru-RU" dirty="0" smtClean="0"/>
              <a:t>коррупцией – 15,0%</a:t>
            </a:r>
          </a:p>
          <a:p>
            <a:r>
              <a:rPr lang="ru-RU" dirty="0"/>
              <a:t>Руководство нашего региона не хочет и не может эффективно бороться с </a:t>
            </a:r>
            <a:r>
              <a:rPr lang="ru-RU" dirty="0" smtClean="0"/>
              <a:t>коррупцией – 18,2%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814273" y="2489468"/>
            <a:ext cx="371662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Оценка деятельности органов власти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по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противодействию 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коррупции</a:t>
            </a:r>
          </a:p>
          <a:p>
            <a:r>
              <a:rPr lang="ru-RU" dirty="0"/>
              <a:t>Делают </a:t>
            </a:r>
            <a:r>
              <a:rPr lang="ru-RU" dirty="0" smtClean="0"/>
              <a:t>мало – 28,5%</a:t>
            </a:r>
          </a:p>
          <a:p>
            <a:r>
              <a:rPr lang="ru-RU" dirty="0"/>
              <a:t>Ничего не делают </a:t>
            </a:r>
            <a:r>
              <a:rPr lang="ru-RU" dirty="0" smtClean="0"/>
              <a:t>– 18,7%</a:t>
            </a:r>
          </a:p>
          <a:p>
            <a:r>
              <a:rPr lang="ru-RU" dirty="0"/>
              <a:t>Делают </a:t>
            </a:r>
            <a:r>
              <a:rPr lang="ru-RU" dirty="0" smtClean="0"/>
              <a:t>много – </a:t>
            </a:r>
            <a:r>
              <a:rPr lang="ru-RU" dirty="0"/>
              <a:t>7</a:t>
            </a:r>
            <a:r>
              <a:rPr lang="ru-RU" dirty="0" smtClean="0"/>
              <a:t>,5%</a:t>
            </a:r>
          </a:p>
          <a:p>
            <a:r>
              <a:rPr lang="ru-RU" dirty="0"/>
              <a:t>Делают все </a:t>
            </a:r>
            <a:r>
              <a:rPr lang="ru-RU" dirty="0" smtClean="0"/>
              <a:t>возможное – 7,5%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1738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4" y="392575"/>
            <a:ext cx="543241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 smtClean="0"/>
              <a:t>Основные </a:t>
            </a:r>
            <a:r>
              <a:rPr lang="ru-RU" dirty="0"/>
              <a:t>показатели исследования </a:t>
            </a:r>
            <a:r>
              <a:rPr lang="ru-RU" dirty="0" smtClean="0"/>
              <a:t>«бытовой» </a:t>
            </a:r>
            <a:r>
              <a:rPr lang="ru-RU" dirty="0"/>
              <a:t>коррупции</a:t>
            </a:r>
            <a:endParaRPr dirty="0"/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347924"/>
              </p:ext>
            </p:extLst>
          </p:nvPr>
        </p:nvGraphicFramePr>
        <p:xfrm>
          <a:off x="814274" y="1423459"/>
          <a:ext cx="7682454" cy="2859244"/>
        </p:xfrm>
        <a:graphic>
          <a:graphicData uri="http://schemas.openxmlformats.org/drawingml/2006/table">
            <a:tbl>
              <a:tblPr firstRow="1" firstCol="1" bandRow="1">
                <a:tableStyleId>{35758FB7-9AC5-4552-8A53-C91805E547FA}</a:tableStyleId>
              </a:tblPr>
              <a:tblGrid>
                <a:gridCol w="6510492"/>
                <a:gridCol w="1171962"/>
              </a:tblGrid>
              <a:tr h="34031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Показатель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Значение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ctr"/>
                </a:tc>
              </a:tr>
              <a:tr h="17015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Риск </a:t>
                      </a:r>
                      <a:r>
                        <a:rPr lang="ru-RU" sz="1100" dirty="0" smtClean="0">
                          <a:effectLst/>
                        </a:rPr>
                        <a:t>«бытовой» </a:t>
                      </a:r>
                      <a:r>
                        <a:rPr lang="ru-RU" sz="1100" dirty="0">
                          <a:effectLst/>
                        </a:rPr>
                        <a:t>коррупции, </a:t>
                      </a:r>
                      <a:r>
                        <a:rPr lang="ru-RU" sz="1100" dirty="0" smtClean="0">
                          <a:effectLst/>
                        </a:rPr>
                        <a:t>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32,6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ctr"/>
                </a:tc>
              </a:tr>
              <a:tr h="22888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Вероятность реализации коррупционного </a:t>
                      </a:r>
                      <a:r>
                        <a:rPr lang="ru-RU" sz="1100" dirty="0" smtClean="0">
                          <a:effectLst/>
                        </a:rPr>
                        <a:t>сценария, 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66,4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ctr"/>
                </a:tc>
              </a:tr>
              <a:tr h="17015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Средний размер </a:t>
                      </a:r>
                      <a:r>
                        <a:rPr lang="ru-RU" sz="1100" dirty="0" smtClean="0">
                          <a:effectLst/>
                        </a:rPr>
                        <a:t>взятки, </a:t>
                      </a:r>
                      <a:r>
                        <a:rPr lang="ru-RU" sz="1100" dirty="0">
                          <a:effectLst/>
                        </a:rPr>
                        <a:t>руб.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8</a:t>
                      </a:r>
                      <a:r>
                        <a:rPr lang="ru-RU" sz="1100" baseline="0" dirty="0" smtClean="0">
                          <a:effectLst/>
                        </a:rPr>
                        <a:t> 980</a:t>
                      </a:r>
                      <a:r>
                        <a:rPr lang="ru-RU" sz="1100" dirty="0" smtClean="0">
                          <a:effectLst/>
                        </a:rPr>
                        <a:t> 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ctr"/>
                </a:tc>
              </a:tr>
              <a:tr h="21986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Доля коррупционных издержек в среднедушевом доходе населения, </a:t>
                      </a:r>
                      <a:r>
                        <a:rPr lang="ru-RU" sz="1100" dirty="0" smtClean="0">
                          <a:effectLst/>
                        </a:rPr>
                        <a:t>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39,9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ctr"/>
                </a:tc>
              </a:tr>
              <a:tr h="19035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Коррупционный опыт в сфере </a:t>
                      </a:r>
                      <a:r>
                        <a:rPr lang="ru-RU" sz="1100" dirty="0" smtClean="0">
                          <a:effectLst/>
                        </a:rPr>
                        <a:t>«бытовой» коррупции, </a:t>
                      </a:r>
                      <a:r>
                        <a:rPr lang="ru-RU" sz="1100" dirty="0" err="1" smtClean="0">
                          <a:effectLst/>
                        </a:rPr>
                        <a:t>коэф</a:t>
                      </a:r>
                      <a:r>
                        <a:rPr lang="ru-RU" sz="1100" dirty="0" smtClean="0">
                          <a:effectLst/>
                        </a:rPr>
                        <a:t>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0,23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ctr"/>
                </a:tc>
              </a:tr>
              <a:tr h="226031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Среднее количество коррупционных сделок </a:t>
                      </a:r>
                      <a:r>
                        <a:rPr lang="ru-RU" sz="1100" dirty="0" smtClean="0">
                          <a:effectLst/>
                        </a:rPr>
                        <a:t>за </a:t>
                      </a:r>
                      <a:r>
                        <a:rPr lang="ru-RU" sz="1100" dirty="0">
                          <a:effectLst/>
                        </a:rPr>
                        <a:t>год, приходящееся на одного жителя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0,92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ctr"/>
                </a:tc>
              </a:tr>
              <a:tr h="34987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Среднее количество коррупционных сделок </a:t>
                      </a:r>
                      <a:r>
                        <a:rPr lang="ru-RU" sz="1100" dirty="0" smtClean="0">
                          <a:effectLst/>
                        </a:rPr>
                        <a:t>за </a:t>
                      </a:r>
                      <a:r>
                        <a:rPr lang="ru-RU" sz="1100" dirty="0">
                          <a:effectLst/>
                        </a:rPr>
                        <a:t>год, приходящееся на одного участника коррупционной ситуации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4,01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ctr"/>
                </a:tc>
              </a:tr>
              <a:tr h="22942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Количество коррупционных </a:t>
                      </a:r>
                      <a:r>
                        <a:rPr lang="ru-RU" sz="1100" dirty="0" smtClean="0">
                          <a:effectLst/>
                        </a:rPr>
                        <a:t>сделок, тыс. ед.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r>
                        <a:rPr lang="ru-RU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955 658,2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ctr"/>
                </a:tc>
              </a:tr>
              <a:tr h="17015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Годовой объем </a:t>
                      </a:r>
                      <a:r>
                        <a:rPr lang="ru-RU" sz="1100" dirty="0" smtClean="0">
                          <a:effectLst/>
                        </a:rPr>
                        <a:t>«бытовой» </a:t>
                      </a:r>
                      <a:r>
                        <a:rPr lang="ru-RU" sz="1100" dirty="0">
                          <a:effectLst/>
                        </a:rPr>
                        <a:t>коррупции, </a:t>
                      </a:r>
                      <a:r>
                        <a:rPr lang="ru-RU" sz="1100" dirty="0" smtClean="0">
                          <a:effectLst/>
                        </a:rPr>
                        <a:t>млн. руб</a:t>
                      </a:r>
                      <a:r>
                        <a:rPr lang="ru-RU" sz="1100" dirty="0">
                          <a:effectLst/>
                        </a:rPr>
                        <a:t>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62</a:t>
                      </a:r>
                      <a:r>
                        <a:rPr lang="ru-RU" sz="11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461,8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ctr"/>
                </a:tc>
              </a:tr>
              <a:tr h="208396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Доля годового объема </a:t>
                      </a:r>
                      <a:r>
                        <a:rPr lang="ru-RU" sz="1100" dirty="0" smtClean="0">
                          <a:effectLst/>
                        </a:rPr>
                        <a:t>«бытовой» </a:t>
                      </a:r>
                      <a:r>
                        <a:rPr lang="ru-RU" sz="1100" dirty="0">
                          <a:effectLst/>
                        </a:rPr>
                        <a:t>коррупции в </a:t>
                      </a:r>
                      <a:r>
                        <a:rPr lang="ru-RU" sz="1100" dirty="0" smtClean="0">
                          <a:effectLst/>
                        </a:rPr>
                        <a:t>ВРП, %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11,3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ctr"/>
                </a:tc>
              </a:tr>
              <a:tr h="170159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Индикатор уровня </a:t>
                      </a:r>
                      <a:r>
                        <a:rPr lang="ru-RU" sz="1100" dirty="0" smtClean="0">
                          <a:effectLst/>
                        </a:rPr>
                        <a:t>«бытовой» </a:t>
                      </a:r>
                      <a:r>
                        <a:rPr lang="ru-RU" sz="1100" dirty="0">
                          <a:effectLst/>
                        </a:rPr>
                        <a:t>коррупции, </a:t>
                      </a:r>
                      <a:r>
                        <a:rPr lang="ru-RU" sz="1100" dirty="0" err="1">
                          <a:effectLst/>
                        </a:rPr>
                        <a:t>коэф</a:t>
                      </a:r>
                      <a:r>
                        <a:rPr lang="ru-RU" sz="1100" dirty="0">
                          <a:effectLst/>
                        </a:rPr>
                        <a:t>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0,203867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ctr"/>
                </a:tc>
              </a:tr>
              <a:tr h="185454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Институциональный индикатор </a:t>
                      </a:r>
                      <a:r>
                        <a:rPr lang="ru-RU" sz="1100" dirty="0" smtClean="0">
                          <a:effectLst/>
                        </a:rPr>
                        <a:t>«бытовой» </a:t>
                      </a:r>
                      <a:r>
                        <a:rPr lang="ru-RU" sz="1100" dirty="0">
                          <a:effectLst/>
                        </a:rPr>
                        <a:t>коррупции, </a:t>
                      </a:r>
                      <a:r>
                        <a:rPr lang="ru-RU" sz="1100" dirty="0" err="1">
                          <a:effectLst/>
                        </a:rPr>
                        <a:t>коэф</a:t>
                      </a:r>
                      <a:r>
                        <a:rPr lang="ru-RU" sz="1100" dirty="0">
                          <a:effectLst/>
                        </a:rPr>
                        <a:t>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</a:rPr>
                        <a:t>0,167792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755" marR="35755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804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4"/>
          <p:cNvSpPr txBox="1">
            <a:spLocks noGrp="1"/>
          </p:cNvSpPr>
          <p:nvPr>
            <p:ph type="ctrTitle"/>
          </p:nvPr>
        </p:nvSpPr>
        <p:spPr>
          <a:xfrm>
            <a:off x="463525" y="3323211"/>
            <a:ext cx="4094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Результаты исследования «деловой» коррупции</a:t>
            </a:r>
            <a:endParaRPr dirty="0"/>
          </a:p>
        </p:txBody>
      </p:sp>
      <p:sp>
        <p:nvSpPr>
          <p:cNvPr id="223" name="Google Shape;223;p14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  <p:sp>
        <p:nvSpPr>
          <p:cNvPr id="224" name="Google Shape;224;p14"/>
          <p:cNvSpPr txBox="1"/>
          <p:nvPr/>
        </p:nvSpPr>
        <p:spPr>
          <a:xfrm>
            <a:off x="463525" y="0"/>
            <a:ext cx="2181600" cy="31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</a:t>
            </a:r>
            <a:endParaRPr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392283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4" y="392575"/>
            <a:ext cx="543241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 smtClean="0"/>
              <a:t>Средняя </a:t>
            </a:r>
            <a:r>
              <a:rPr lang="ru-RU" dirty="0"/>
              <a:t>частота взаимодействий представителей бизнеса с органами </a:t>
            </a:r>
            <a:r>
              <a:rPr lang="ru-RU" dirty="0" smtClean="0"/>
              <a:t>власти</a:t>
            </a:r>
            <a:endParaRPr dirty="0"/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490067"/>
              </p:ext>
            </p:extLst>
          </p:nvPr>
        </p:nvGraphicFramePr>
        <p:xfrm>
          <a:off x="839672" y="1452110"/>
          <a:ext cx="5741103" cy="3462485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4533551"/>
                <a:gridCol w="1207552"/>
              </a:tblGrid>
              <a:tr h="2940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Органы власти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Средняя частота взаимодействий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 anchor="ctr"/>
                </a:tc>
              </a:tr>
              <a:tr h="16417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Судебные органы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1,44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 anchor="ctr"/>
                </a:tc>
              </a:tr>
              <a:tr h="16417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Полиция, органы внутренних дел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1,59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 anchor="ctr"/>
                </a:tc>
              </a:tr>
              <a:tr h="16417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Прокуратура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1,37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 anchor="ctr"/>
                </a:tc>
              </a:tr>
              <a:tr h="16417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Налоговые органы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2,19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 anchor="ctr"/>
                </a:tc>
              </a:tr>
              <a:tr h="16417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Ростехнадзор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0,91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 anchor="ctr"/>
                </a:tc>
              </a:tr>
              <a:tr h="16417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ФАС России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0,68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 anchor="ctr"/>
                </a:tc>
              </a:tr>
              <a:tr h="16417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Органы противопожарного надзора, МЧС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1,32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 anchor="ctr"/>
                </a:tc>
              </a:tr>
              <a:tr h="16417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Роспотребнадзор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1,30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 anchor="ctr"/>
                </a:tc>
              </a:tr>
              <a:tr h="16417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Органы по охране природных ресурсов и окружающей среды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0,59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 anchor="ctr"/>
                </a:tc>
              </a:tr>
              <a:tr h="16417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Органы по охране труда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0,98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 anchor="ctr"/>
                </a:tc>
              </a:tr>
              <a:tr h="20511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Органы, занимающиеся вопросами предоставления земельных участков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0,73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 anchor="ctr"/>
                </a:tc>
              </a:tr>
              <a:tr h="2940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Органы, занимающиеся предоставлением в аренду помещений, находящихся в государственной (муниципальной) собственности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0,88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 anchor="ctr"/>
                </a:tc>
              </a:tr>
              <a:tr h="294075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Органы по реализации государственной (муниципальной) политики в сфере торговли, питания и услуг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0,57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 anchor="ctr"/>
                </a:tc>
              </a:tr>
              <a:tr h="16417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Органы по архитектуре и строительству (БТИ и др.)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0,95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 anchor="ctr"/>
                </a:tc>
              </a:tr>
              <a:tr h="16417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Росреестр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1,02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8643" marR="18643" marT="17139" marB="17139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64464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4" y="392575"/>
            <a:ext cx="543241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 smtClean="0"/>
              <a:t>Среднее количество коррупционных сделок</a:t>
            </a:r>
            <a:endParaRPr dirty="0"/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906749"/>
              </p:ext>
            </p:extLst>
          </p:nvPr>
        </p:nvGraphicFramePr>
        <p:xfrm>
          <a:off x="814275" y="1491735"/>
          <a:ext cx="5976944" cy="3460365"/>
        </p:xfrm>
        <a:graphic>
          <a:graphicData uri="http://schemas.openxmlformats.org/drawingml/2006/table">
            <a:tbl>
              <a:tblPr>
                <a:tableStyleId>{35758FB7-9AC5-4552-8A53-C91805E547FA}</a:tableStyleId>
              </a:tblPr>
              <a:tblGrid>
                <a:gridCol w="5072202"/>
                <a:gridCol w="904742"/>
              </a:tblGrid>
              <a:tr h="30102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Органы власти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Количество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 anchor="ctr"/>
                </a:tc>
              </a:tr>
              <a:tr h="1692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Судебные органы 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0,08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 anchor="ctr"/>
                </a:tc>
              </a:tr>
              <a:tr h="1692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Полиция, органы внутренних дел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0,11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 anchor="ctr"/>
                </a:tc>
              </a:tr>
              <a:tr h="1692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Прокуратура</a:t>
                      </a:r>
                      <a:endParaRPr lang="ru-R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0,07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 anchor="ctr"/>
                </a:tc>
              </a:tr>
              <a:tr h="1692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Налоговые органы</a:t>
                      </a:r>
                      <a:endParaRPr lang="ru-R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0,11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 anchor="ctr"/>
                </a:tc>
              </a:tr>
              <a:tr h="1692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Ростехнадзор</a:t>
                      </a:r>
                      <a:endParaRPr lang="ru-R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0,09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 anchor="ctr"/>
                </a:tc>
              </a:tr>
              <a:tr h="1692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ФАС России</a:t>
                      </a:r>
                      <a:endParaRPr lang="ru-R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0,08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 anchor="ctr"/>
                </a:tc>
              </a:tr>
              <a:tr h="1692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Органы противопожарного надзора, МЧС</a:t>
                      </a:r>
                      <a:endParaRPr lang="ru-R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0,13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 anchor="ctr"/>
                </a:tc>
              </a:tr>
              <a:tr h="1692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Роспотребнадзор</a:t>
                      </a:r>
                      <a:endParaRPr lang="ru-R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0,15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 anchor="ctr"/>
                </a:tc>
              </a:tr>
              <a:tr h="1692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Органы по охране природных ресурсов и окружающей среды</a:t>
                      </a:r>
                      <a:endParaRPr lang="ru-R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0,09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 anchor="ctr"/>
                </a:tc>
              </a:tr>
              <a:tr h="1692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Органы по охране труда</a:t>
                      </a:r>
                      <a:endParaRPr lang="ru-R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0,08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 anchor="ctr"/>
                </a:tc>
              </a:tr>
              <a:tr h="22634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Органы, занимающиеся вопросами предоставления земельных участков</a:t>
                      </a:r>
                      <a:endParaRPr lang="ru-R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 anchor="ctr"/>
                </a:tc>
              </a:tr>
              <a:tr h="22634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Органы, занимающиеся предоставлением в аренду помещений, находящихся в государственной (муниципальной) собственности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0,09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 anchor="ctr"/>
                </a:tc>
              </a:tr>
              <a:tr h="226347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Органы по реализации государственной (муниципальной) политики в сфере торговли, питания и услуг</a:t>
                      </a:r>
                      <a:endParaRPr lang="ru-R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 anchor="ctr"/>
                </a:tc>
              </a:tr>
              <a:tr h="1692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Органы по архитектуре и строительству (БТИ и др.)</a:t>
                      </a:r>
                      <a:endParaRPr lang="ru-R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1,00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 anchor="ctr"/>
                </a:tc>
              </a:tr>
              <a:tr h="1692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Росреестр</a:t>
                      </a:r>
                      <a:endParaRPr lang="ru-RU" sz="10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0,09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213" marR="19213" marT="17664" marB="17664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4390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4" y="392575"/>
            <a:ext cx="5822832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/>
              <a:t>Причины и условия проявления коррупции </a:t>
            </a:r>
            <a:endParaRPr dirty="0"/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5566274" y="1495006"/>
            <a:ext cx="3241497" cy="2793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50" dirty="0" smtClean="0"/>
              <a:t>41,7</a:t>
            </a:r>
            <a:r>
              <a:rPr lang="ru-RU" sz="1350" dirty="0"/>
              <a:t>% респондентов заявили о прямом требовании взятки со стороны представителей органов власти, </a:t>
            </a:r>
            <a:r>
              <a:rPr lang="ru-RU" sz="1350" dirty="0" smtClean="0"/>
              <a:t>1/4 </a:t>
            </a:r>
            <a:r>
              <a:rPr lang="ru-RU" sz="1350" dirty="0"/>
              <a:t>сообщили о том, что основная причина связана с ориентацией на опыт коллег из своей отрасли. Около </a:t>
            </a:r>
            <a:r>
              <a:rPr lang="ru-RU" sz="1350" dirty="0" smtClean="0"/>
              <a:t>1/3 </a:t>
            </a:r>
            <a:r>
              <a:rPr lang="ru-RU" sz="1350" dirty="0"/>
              <a:t>респондентов заявили о преследовании интересов организации. В то же время, </a:t>
            </a:r>
            <a:r>
              <a:rPr lang="ru-RU" sz="1350" dirty="0" smtClean="0"/>
              <a:t>в большинстве случаев </a:t>
            </a:r>
            <a:r>
              <a:rPr lang="ru-RU" sz="1350" dirty="0"/>
              <a:t>представители </a:t>
            </a:r>
            <a:r>
              <a:rPr lang="ru-RU" sz="1350" dirty="0" smtClean="0"/>
              <a:t>бизнеса сами </a:t>
            </a:r>
            <a:r>
              <a:rPr lang="ru-RU" sz="1350" dirty="0"/>
              <a:t>имеют тенденцию к проявлению инициативы к коррупционным отношениям (58,3%). </a:t>
            </a:r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2293525367"/>
              </p:ext>
            </p:extLst>
          </p:nvPr>
        </p:nvGraphicFramePr>
        <p:xfrm>
          <a:off x="814274" y="1544878"/>
          <a:ext cx="4752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740753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4" y="392575"/>
            <a:ext cx="482624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 smtClean="0"/>
              <a:t>Причины возникновения коррупции</a:t>
            </a:r>
            <a:endParaRPr dirty="0"/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5640514" y="1447695"/>
            <a:ext cx="3241497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37,3% респондентов отметили в качестве основной причины коррупции «алчность чиновников, должностных лиц». Пятая часть опрошенных респондентов отметили, что основной причиной распространения коррупции является сложное и противоречивое законодательство. В качестве других вариантов ответа предлагалась безнаказанность коррупционеров, приоритет внешнего управления. </a:t>
            </a:r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2256431727"/>
              </p:ext>
            </p:extLst>
          </p:nvPr>
        </p:nvGraphicFramePr>
        <p:xfrm>
          <a:off x="814274" y="1522645"/>
          <a:ext cx="4752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15366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2" y="392575"/>
            <a:ext cx="5555705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sz="1800" dirty="0"/>
              <a:t>Оценка эффективности мер, предпринимаемых органами власти </a:t>
            </a:r>
            <a:r>
              <a:rPr lang="ru-RU" sz="1800" dirty="0" smtClean="0"/>
              <a:t>по </a:t>
            </a:r>
            <a:r>
              <a:rPr lang="ru-RU" sz="1800" dirty="0"/>
              <a:t>борьбе с коррупцией</a:t>
            </a:r>
            <a:endParaRPr sz="1800" dirty="0"/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5661061" y="1361575"/>
            <a:ext cx="3287730" cy="2977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50" dirty="0"/>
              <a:t>Почти 40% респондентов, принявших участие в исследовании, оценивают действия органов власти по противодействию коррупции как неэффективные. Около 30% представителей организаций заявили, что меры эффективны. Существует значимая корреляция между ответами на вопрос о том, следит ли респондент за антикоррупционными действиями и общей оценкой эффективности коррупционных мер, соответственно, чем меньше человек следит за антикоррупционными мерами, тем хуже он оценивает их эффективность</a:t>
            </a:r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3520440913"/>
              </p:ext>
            </p:extLst>
          </p:nvPr>
        </p:nvGraphicFramePr>
        <p:xfrm>
          <a:off x="814272" y="1478844"/>
          <a:ext cx="4752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518284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4" y="392575"/>
            <a:ext cx="482624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 smtClean="0"/>
              <a:t>Результат от обращения с жалобой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в правоохранительные органы</a:t>
            </a:r>
            <a:endParaRPr dirty="0"/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8742764"/>
              </p:ext>
            </p:extLst>
          </p:nvPr>
        </p:nvGraphicFramePr>
        <p:xfrm>
          <a:off x="814273" y="1512452"/>
          <a:ext cx="6161879" cy="2658856"/>
        </p:xfrm>
        <a:graphic>
          <a:graphicData uri="http://schemas.openxmlformats.org/drawingml/2006/table">
            <a:tbl>
              <a:tblPr firstRow="1" firstCol="1" bandRow="1">
                <a:tableStyleId>{35758FB7-9AC5-4552-8A53-C91805E547FA}</a:tableStyleId>
              </a:tblPr>
              <a:tblGrid>
                <a:gridCol w="4522192"/>
                <a:gridCol w="1639687"/>
              </a:tblGrid>
              <a:tr h="79765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Результат обращения с жалобой </a:t>
                      </a:r>
                      <a:r>
                        <a:rPr lang="ru-RU" sz="1400" baseline="0" dirty="0" smtClean="0">
                          <a:effectLst/>
                        </a:rPr>
                        <a:t> в правоохранительные органы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8" marR="6050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Доля респондентов, </a:t>
                      </a:r>
                      <a:r>
                        <a:rPr lang="ru-RU" sz="1400" dirty="0" smtClean="0">
                          <a:effectLst/>
                        </a:rPr>
                        <a:t>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8" marR="60508" marT="0" marB="0" anchor="ctr"/>
                </a:tc>
              </a:tr>
              <a:tr h="53177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 результате организация (предприятие, фирма, бизнес) добилась решения вопроса без взятки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8" marR="605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0,3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8" marR="60508" marT="0" marB="0" anchor="ctr"/>
                </a:tc>
              </a:tr>
              <a:tr h="53177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Организация (предприятие, фирма, бизнес) ничего не добилась жалобой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8" marR="605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8" marR="60508" marT="0" marB="0" anchor="ctr"/>
                </a:tc>
              </a:tr>
              <a:tr h="79765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 организации (предприятия, фирмы, бизнеса) из-за жалобы начались неприятности, она оказалось в сложной ситуации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8" marR="6050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2,3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0508" marR="6050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18604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4" y="392575"/>
            <a:ext cx="543241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 smtClean="0"/>
              <a:t>Основные </a:t>
            </a:r>
            <a:r>
              <a:rPr lang="ru-RU" dirty="0"/>
              <a:t>показатели исследования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«деловой» </a:t>
            </a:r>
            <a:r>
              <a:rPr lang="ru-RU" dirty="0"/>
              <a:t>коррупции</a:t>
            </a:r>
            <a:endParaRPr dirty="0"/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19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277722"/>
              </p:ext>
            </p:extLst>
          </p:nvPr>
        </p:nvGraphicFramePr>
        <p:xfrm>
          <a:off x="814274" y="1454520"/>
          <a:ext cx="6305717" cy="2989686"/>
        </p:xfrm>
        <a:graphic>
          <a:graphicData uri="http://schemas.openxmlformats.org/drawingml/2006/table">
            <a:tbl>
              <a:tblPr firstRow="1" firstCol="1" bandRow="1">
                <a:tableStyleId>{35758FB7-9AC5-4552-8A53-C91805E547FA}</a:tableStyleId>
              </a:tblPr>
              <a:tblGrid>
                <a:gridCol w="5044300"/>
                <a:gridCol w="1261417"/>
              </a:tblGrid>
              <a:tr h="1966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Показатель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Значение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 anchor="ctr"/>
                </a:tc>
              </a:tr>
              <a:tr h="19665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Риск "деловой" коррупции, </a:t>
                      </a:r>
                      <a:r>
                        <a:rPr lang="ru-RU" sz="1000" dirty="0" smtClean="0">
                          <a:effectLst/>
                        </a:rPr>
                        <a:t>%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8,7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</a:tr>
              <a:tr h="19665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Средний размер взятки в сфере "деловой" коррупции, руб.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51</a:t>
                      </a:r>
                      <a:r>
                        <a:rPr lang="ru-RU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681,7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</a:tr>
              <a:tr h="3933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Средняя доля коррупционных издержек в доходе от предпринимательской деятельности, </a:t>
                      </a:r>
                      <a:r>
                        <a:rPr lang="ru-RU" sz="1000" dirty="0" smtClean="0">
                          <a:effectLst/>
                        </a:rPr>
                        <a:t>%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6,74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</a:tr>
              <a:tr h="19665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Коррупционный опыт в сфере "деловой" коррупции, </a:t>
                      </a:r>
                      <a:r>
                        <a:rPr lang="ru-RU" sz="1000" dirty="0" smtClean="0">
                          <a:effectLst/>
                        </a:rPr>
                        <a:t>%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14,0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</a:tr>
              <a:tr h="19665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Среднее количество коррупционных сделок за год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10,3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</a:tr>
              <a:tr h="3933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Количество коррупционных сделок, совершаемых в сфере "деловой" коррупции 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344</a:t>
                      </a:r>
                      <a:r>
                        <a:rPr lang="ru-RU" sz="10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836,4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</a:tr>
              <a:tr h="19665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Годовой объем "деловой" коррупции в Свердловской области, </a:t>
                      </a:r>
                      <a:r>
                        <a:rPr lang="ru-RU" sz="1000" dirty="0" smtClean="0">
                          <a:effectLst/>
                        </a:rPr>
                        <a:t>млн. руб</a:t>
                      </a:r>
                      <a:r>
                        <a:rPr lang="ru-RU" sz="1000" dirty="0">
                          <a:effectLst/>
                        </a:rPr>
                        <a:t>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2,714,9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</a:tr>
              <a:tr h="23656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Мнение представителей бизнеса об интенсивности "деловой" коррупции", </a:t>
                      </a:r>
                      <a:r>
                        <a:rPr lang="ru-RU" sz="1000" dirty="0" smtClean="0">
                          <a:effectLst/>
                        </a:rPr>
                        <a:t>%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72,6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</a:tr>
              <a:tr h="3933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Негативное мнение представителей бизнеса об эффективности антикоррупционных мер в сфере "деловой" коррупции, </a:t>
                      </a:r>
                      <a:r>
                        <a:rPr lang="ru-RU" sz="1000" dirty="0" smtClean="0">
                          <a:effectLst/>
                        </a:rPr>
                        <a:t>%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43,0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</a:tr>
              <a:tr h="393303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Индекс противодействия "деловой" коррупции в Свердловской области, коэф.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0,159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63" marR="4916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284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2"/>
          <p:cNvSpPr txBox="1">
            <a:spLocks noGrp="1"/>
          </p:cNvSpPr>
          <p:nvPr>
            <p:ph type="title"/>
          </p:nvPr>
        </p:nvSpPr>
        <p:spPr>
          <a:xfrm>
            <a:off x="814275" y="392575"/>
            <a:ext cx="5258400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Задачи исследования</a:t>
            </a:r>
            <a:endParaRPr dirty="0"/>
          </a:p>
        </p:txBody>
      </p:sp>
      <p:sp>
        <p:nvSpPr>
          <p:cNvPr id="192" name="Google Shape;192;p12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  <p:sp>
        <p:nvSpPr>
          <p:cNvPr id="193" name="Google Shape;193;p12"/>
          <p:cNvSpPr txBox="1">
            <a:spLocks noGrp="1"/>
          </p:cNvSpPr>
          <p:nvPr>
            <p:ph type="body" idx="1"/>
          </p:nvPr>
        </p:nvSpPr>
        <p:spPr>
          <a:xfrm>
            <a:off x="814274" y="1345915"/>
            <a:ext cx="7816017" cy="215441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100" dirty="0"/>
              <a:t>В</a:t>
            </a:r>
            <a:r>
              <a:rPr lang="ru-RU" sz="1100" dirty="0" smtClean="0"/>
              <a:t>ыявить </a:t>
            </a:r>
            <a:r>
              <a:rPr lang="ru-RU" sz="1100" dirty="0"/>
              <a:t>фактические значения параметров оценки коррупции, в том числе уровня коррупции, в Алтайском </a:t>
            </a:r>
            <a:r>
              <a:rPr lang="ru-RU" sz="1100" dirty="0" smtClean="0"/>
              <a:t>крае</a:t>
            </a:r>
            <a:endParaRPr lang="ru-RU" sz="1100" dirty="0"/>
          </a:p>
          <a:p>
            <a:pPr marL="171450" lvl="0" indent="-1714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100" dirty="0"/>
              <a:t>П</a:t>
            </a:r>
            <a:r>
              <a:rPr lang="ru-RU" sz="1100" dirty="0" smtClean="0"/>
              <a:t>ровести </a:t>
            </a:r>
            <a:r>
              <a:rPr lang="ru-RU" sz="1100" dirty="0"/>
              <a:t>качественно-количественную оценку коррупции в Алтайском </a:t>
            </a:r>
            <a:r>
              <a:rPr lang="ru-RU" sz="1100" dirty="0" smtClean="0"/>
              <a:t>крае</a:t>
            </a:r>
            <a:endParaRPr lang="ru-RU" sz="1100" dirty="0"/>
          </a:p>
          <a:p>
            <a:pPr marL="171450" lvl="0" indent="-1714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100" dirty="0"/>
              <a:t>В</a:t>
            </a:r>
            <a:r>
              <a:rPr lang="ru-RU" sz="1100" dirty="0" smtClean="0"/>
              <a:t>ыявить </a:t>
            </a:r>
            <a:r>
              <a:rPr lang="ru-RU" sz="1100" dirty="0"/>
              <a:t>и описать структуры коррупции в Алтайском </a:t>
            </a:r>
            <a:r>
              <a:rPr lang="ru-RU" sz="1100" dirty="0" smtClean="0"/>
              <a:t>крае</a:t>
            </a:r>
            <a:endParaRPr lang="ru-RU" sz="1100" dirty="0"/>
          </a:p>
          <a:p>
            <a:pPr marL="171450" lvl="0" indent="-1714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100" dirty="0"/>
              <a:t>В</a:t>
            </a:r>
            <a:r>
              <a:rPr lang="ru-RU" sz="1100" dirty="0" smtClean="0"/>
              <a:t>ыявить </a:t>
            </a:r>
            <a:r>
              <a:rPr lang="ru-RU" sz="1100" dirty="0"/>
              <a:t>соотношения основных характеристик коррупции в различных сферах государственного регулирования в Алтайском </a:t>
            </a:r>
            <a:r>
              <a:rPr lang="ru-RU" sz="1100" dirty="0" smtClean="0"/>
              <a:t>крае</a:t>
            </a:r>
            <a:endParaRPr lang="ru-RU" sz="1100" dirty="0"/>
          </a:p>
          <a:p>
            <a:pPr marL="171450" lvl="0" indent="-1714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100" dirty="0"/>
              <a:t>О</a:t>
            </a:r>
            <a:r>
              <a:rPr lang="ru-RU" sz="1100" dirty="0" smtClean="0"/>
              <a:t>ценить </a:t>
            </a:r>
            <a:r>
              <a:rPr lang="ru-RU" sz="1100" dirty="0"/>
              <a:t>эффективность (результативность) принимаемых в Алтайском крае мер, направленных на противодействие </a:t>
            </a:r>
            <a:r>
              <a:rPr lang="ru-RU" sz="1100" dirty="0" smtClean="0"/>
              <a:t>коррупции</a:t>
            </a:r>
            <a:endParaRPr lang="ru-RU" sz="1100" dirty="0"/>
          </a:p>
          <a:p>
            <a:pPr marL="171450" lvl="0" indent="-1714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100" dirty="0"/>
              <a:t>В</a:t>
            </a:r>
            <a:r>
              <a:rPr lang="ru-RU" sz="1100" dirty="0" smtClean="0"/>
              <a:t>ыявить </a:t>
            </a:r>
            <a:r>
              <a:rPr lang="ru-RU" sz="1100" dirty="0"/>
              <a:t>и осуществить анализ причин и условий проявления коррупции в Алтайском </a:t>
            </a:r>
            <a:r>
              <a:rPr lang="ru-RU" sz="1100" dirty="0" smtClean="0"/>
              <a:t>крае</a:t>
            </a:r>
            <a:endParaRPr lang="ru-RU" sz="1100" dirty="0"/>
          </a:p>
          <a:p>
            <a:pPr marL="0" lvl="0" indent="0" algn="l" rtl="0">
              <a:spcBef>
                <a:spcPts val="600"/>
              </a:spcBef>
              <a:spcAft>
                <a:spcPts val="1000"/>
              </a:spcAft>
              <a:buNone/>
            </a:pPr>
            <a:endParaRPr sz="1000" dirty="0"/>
          </a:p>
        </p:txBody>
      </p:sp>
      <p:grpSp>
        <p:nvGrpSpPr>
          <p:cNvPr id="194" name="Google Shape;194;p12"/>
          <p:cNvGrpSpPr/>
          <p:nvPr/>
        </p:nvGrpSpPr>
        <p:grpSpPr>
          <a:xfrm>
            <a:off x="293683" y="574116"/>
            <a:ext cx="309041" cy="403123"/>
            <a:chOff x="590250" y="244200"/>
            <a:chExt cx="407975" cy="532175"/>
          </a:xfrm>
        </p:grpSpPr>
        <p:sp>
          <p:nvSpPr>
            <p:cNvPr id="195" name="Google Shape;195;p12"/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12"/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2"/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2"/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2"/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12"/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12"/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12"/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12"/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12"/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12"/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2"/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2"/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2"/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4"/>
          <p:cNvSpPr txBox="1">
            <a:spLocks noGrp="1"/>
          </p:cNvSpPr>
          <p:nvPr>
            <p:ph type="ctrTitle"/>
          </p:nvPr>
        </p:nvSpPr>
        <p:spPr>
          <a:xfrm>
            <a:off x="463525" y="3323211"/>
            <a:ext cx="4094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Результаты исследования «бытовой» коррупции</a:t>
            </a:r>
            <a:endParaRPr dirty="0"/>
          </a:p>
        </p:txBody>
      </p:sp>
      <p:sp>
        <p:nvSpPr>
          <p:cNvPr id="223" name="Google Shape;223;p14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sp>
        <p:nvSpPr>
          <p:cNvPr id="224" name="Google Shape;224;p14"/>
          <p:cNvSpPr txBox="1"/>
          <p:nvPr/>
        </p:nvSpPr>
        <p:spPr>
          <a:xfrm>
            <a:off x="463525" y="0"/>
            <a:ext cx="2181600" cy="313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0" b="1" dirty="0">
                <a:solidFill>
                  <a:srgbClr val="3F537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1</a:t>
            </a:r>
            <a:endParaRPr sz="3000" b="1" dirty="0">
              <a:solidFill>
                <a:srgbClr val="3F5378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  <p:extLst>
      <p:ext uri="{BB962C8B-B14F-4D97-AF65-F5344CB8AC3E}">
        <p14:creationId xmlns:p14="http://schemas.microsoft.com/office/powerpoint/2010/main" val="3624513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4" y="392575"/>
            <a:ext cx="543241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 smtClean="0"/>
              <a:t>Социальные характеристики респондентов</a:t>
            </a:r>
            <a:endParaRPr dirty="0"/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814274" y="1442629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3600" dirty="0">
                <a:solidFill>
                  <a:srgbClr val="26324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👨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294927" y="1446191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3600" dirty="0">
                <a:solidFill>
                  <a:srgbClr val="26324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👩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12375" y="2482419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3600" dirty="0">
                <a:solidFill>
                  <a:srgbClr val="26324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🌏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085608" y="1442627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3600" dirty="0">
                <a:solidFill>
                  <a:srgbClr val="26324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📖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322708" y="1498227"/>
            <a:ext cx="64633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sz="3600" dirty="0">
                <a:solidFill>
                  <a:srgbClr val="263248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👤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803058" y="2134141"/>
            <a:ext cx="13150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</a:rPr>
              <a:t>43,8%</a:t>
            </a:r>
            <a:endParaRPr lang="ru-RU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06139" y="2130764"/>
            <a:ext cx="13150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</a:rPr>
              <a:t>56,2%</a:t>
            </a:r>
            <a:endParaRPr lang="ru-RU" sz="1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03058" y="3128750"/>
            <a:ext cx="2810333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</a:rPr>
              <a:t>18 муниципальных образований: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Барнаул</a:t>
            </a:r>
          </a:p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3</a:t>
            </a:r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 городских округа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14 муниципальных районов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881958" y="2333825"/>
            <a:ext cx="21370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18-20 лет: 7,0%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21-30 лет: 14,3%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31-40 лет: 22,5%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41-50 лет: 18,8%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51-60 лет: 17,3%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Старше 60 лет: 20,0%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018982" y="2142967"/>
            <a:ext cx="294008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Среднее или ниже: 2,5%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Среднее общее: 13,8%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Начальное профессиональное: 14,3%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Среднее специальное: 30,8%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Незаконченное высшее: 3,3%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Высшее: 23,5%</a:t>
            </a:r>
          </a:p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</a:rPr>
              <a:t>Аспирантура, ученая степень, звание: 1,7%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4" y="392575"/>
            <a:ext cx="543241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/>
              <a:t>Оценка коррупционности органов власти</a:t>
            </a:r>
            <a:endParaRPr dirty="0"/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814274" y="1679085"/>
            <a:ext cx="364016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качестве наиболее коррупционных институтов жители воспринимают коммунальные службы (50,4%) и политические партии (49,2%). Среди наименее коррупционных органов власти жители региона выделили средние школы, училища, техникумы (13,1%) и социальные учреждения (11,0</a:t>
            </a:r>
            <a:r>
              <a:rPr lang="ru-RU" dirty="0" smtClean="0"/>
              <a:t>%).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793165" y="1679085"/>
            <a:ext cx="349279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Наибольшая интенсивность коррупции, по мнению жителей Алтайского края, наблюдается при получении бесплатной медицинской помощи (13,4%) и при урегулировании ситуации с </a:t>
            </a:r>
            <a:r>
              <a:rPr lang="ru-RU" dirty="0" err="1"/>
              <a:t>госавтоинспекцией</a:t>
            </a:r>
            <a:r>
              <a:rPr lang="ru-RU" dirty="0"/>
              <a:t> (14,8%). На третьем месте оказалась полиция (11,4%).</a:t>
            </a:r>
          </a:p>
        </p:txBody>
      </p:sp>
    </p:spTree>
    <p:extLst>
      <p:ext uri="{BB962C8B-B14F-4D97-AF65-F5344CB8AC3E}">
        <p14:creationId xmlns:p14="http://schemas.microsoft.com/office/powerpoint/2010/main" val="1796653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4" y="392575"/>
            <a:ext cx="543241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 smtClean="0"/>
              <a:t>Оценка изменения уровня коррупции</a:t>
            </a:r>
            <a:endParaRPr dirty="0"/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5666198" y="1978789"/>
            <a:ext cx="324149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Чаще всего респонденты указывают на повышение уровня коррупции в стране в целом (29,0%), реже – в их собственном месте проживания (17,7%).</a:t>
            </a:r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3133445046"/>
              </p:ext>
            </p:extLst>
          </p:nvPr>
        </p:nvGraphicFramePr>
        <p:xfrm>
          <a:off x="814274" y="1508374"/>
          <a:ext cx="4752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78432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4" y="392575"/>
            <a:ext cx="543241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sz="1800" dirty="0" smtClean="0"/>
              <a:t>Частота попадания жителей в коррупционную ситуацию</a:t>
            </a:r>
            <a:endParaRPr sz="1800" dirty="0"/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Прямоугольник 13"/>
          <p:cNvSpPr/>
          <p:nvPr/>
        </p:nvSpPr>
        <p:spPr>
          <a:xfrm>
            <a:off x="5566274" y="2248114"/>
            <a:ext cx="3241497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150" dirty="0"/>
              <a:t>Большинство респондентов указали, что в последнее время не попадали в коррупционную ситуацию (45,0%). Пятая часть от общего числа опрошенных отметили, что в последнее время попадали в коррупционную ситуацию.</a:t>
            </a:r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2881045251"/>
              </p:ext>
            </p:extLst>
          </p:nvPr>
        </p:nvGraphicFramePr>
        <p:xfrm>
          <a:off x="814274" y="1453595"/>
          <a:ext cx="4752000" cy="28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364596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4" y="392575"/>
            <a:ext cx="543241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 smtClean="0"/>
              <a:t>Структура коррупции</a:t>
            </a:r>
            <a:endParaRPr dirty="0"/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814274" y="1412250"/>
            <a:ext cx="371662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Из тех, кто попадал в коррупционную ситуацию в последний по времени случай (24,3%), респонденты чаще всего отмечают получение медицинской помощи (23,0%), обращение в полицию (13,0%) и обращение в автоинспекцию (13,0%). Реже всего отмечаются коррупционные ситуации при обращении в суд и решении проблем с земельным участком.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768113" y="1412249"/>
            <a:ext cx="356422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30% респондентов столкнулись с коррупционной ситуацией от полугода до 1 года назад. 13,6% отметили, что коррупционная ситуация произошла совсем недавно (от 10 дней до 1 месяца назад). 16,4% отметили, что это произошло от 1 месяца до полугода назад. Это говорит о том, что большая часть коррупционных ситуаций (61,4%) произошла за последний год. 38,5% респондентов отметили, что это было более 1 года назад.</a:t>
            </a:r>
          </a:p>
        </p:txBody>
      </p:sp>
    </p:spTree>
    <p:extLst>
      <p:ext uri="{BB962C8B-B14F-4D97-AF65-F5344CB8AC3E}">
        <p14:creationId xmlns:p14="http://schemas.microsoft.com/office/powerpoint/2010/main" val="3820571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8"/>
          <p:cNvSpPr txBox="1">
            <a:spLocks noGrp="1"/>
          </p:cNvSpPr>
          <p:nvPr>
            <p:ph type="title"/>
          </p:nvPr>
        </p:nvSpPr>
        <p:spPr>
          <a:xfrm>
            <a:off x="814274" y="392575"/>
            <a:ext cx="5432413" cy="76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ru-RU" dirty="0" smtClean="0"/>
              <a:t>Структура коррупции</a:t>
            </a:r>
            <a:endParaRPr dirty="0"/>
          </a:p>
        </p:txBody>
      </p:sp>
      <p:sp>
        <p:nvSpPr>
          <p:cNvPr id="270" name="Google Shape;270;p18"/>
          <p:cNvSpPr txBox="1">
            <a:spLocks noGrp="1"/>
          </p:cNvSpPr>
          <p:nvPr>
            <p:ph type="sldNum" idx="12"/>
          </p:nvPr>
        </p:nvSpPr>
        <p:spPr>
          <a:xfrm>
            <a:off x="7618000" y="4636500"/>
            <a:ext cx="1487400" cy="31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grpSp>
        <p:nvGrpSpPr>
          <p:cNvPr id="271" name="Google Shape;271;p18"/>
          <p:cNvGrpSpPr/>
          <p:nvPr/>
        </p:nvGrpSpPr>
        <p:grpSpPr>
          <a:xfrm>
            <a:off x="312466" y="587260"/>
            <a:ext cx="309022" cy="376837"/>
            <a:chOff x="596350" y="929175"/>
            <a:chExt cx="407950" cy="497475"/>
          </a:xfrm>
        </p:grpSpPr>
        <p:sp>
          <p:nvSpPr>
            <p:cNvPr id="272" name="Google Shape;272;p18"/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8"/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8"/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18"/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noFill/>
            <a:ln w="12175" cap="rnd" cmpd="sng">
              <a:solidFill>
                <a:srgbClr val="FF98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814274" y="1412250"/>
            <a:ext cx="371662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</a:rPr>
              <a:t>Информированность респондентов о фактах коррупции</a:t>
            </a:r>
          </a:p>
          <a:p>
            <a:r>
              <a:rPr lang="ru-RU" sz="1600" dirty="0" smtClean="0"/>
              <a:t>Знают точно о факте возникновения коррупционной ситуации – 56,5%</a:t>
            </a: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814273" y="2619832"/>
            <a:ext cx="371662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</a:rPr>
              <a:t>Вероятность решения проблемы без взятки</a:t>
            </a:r>
          </a:p>
          <a:p>
            <a:r>
              <a:rPr lang="ru-RU" sz="1600" dirty="0" smtClean="0"/>
              <a:t>Можно решить полностью – 40,7%</a:t>
            </a:r>
            <a:endParaRPr lang="ru-RU" sz="16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645071" y="1412250"/>
            <a:ext cx="390302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accent6">
                    <a:lumMod val="50000"/>
                  </a:schemeClr>
                </a:solidFill>
              </a:rPr>
              <a:t>Причины, по которым респонденты склонны давать взятку</a:t>
            </a:r>
          </a:p>
          <a:p>
            <a:r>
              <a:rPr lang="ru-RU" sz="1600" dirty="0"/>
              <a:t>Если известно заранее, что без взятки не </a:t>
            </a:r>
            <a:r>
              <a:rPr lang="ru-RU" sz="1600" dirty="0" smtClean="0"/>
              <a:t>обойтись – 11,5%</a:t>
            </a:r>
          </a:p>
          <a:p>
            <a:r>
              <a:rPr lang="ru-RU" sz="1600" dirty="0"/>
              <a:t>Если требуется получение 100% результата, так </a:t>
            </a:r>
            <a:r>
              <a:rPr lang="ru-RU" sz="1600" dirty="0" smtClean="0"/>
              <a:t>надежнее – 10,5%</a:t>
            </a:r>
            <a:endParaRPr lang="ru-RU" sz="1600" dirty="0"/>
          </a:p>
          <a:p>
            <a:r>
              <a:rPr lang="ru-RU" sz="1600" dirty="0" smtClean="0"/>
              <a:t>Если </a:t>
            </a:r>
            <a:r>
              <a:rPr lang="ru-RU" sz="1600" dirty="0"/>
              <a:t>только принудят (намекнут, создадут подобную ситуацию</a:t>
            </a:r>
            <a:r>
              <a:rPr lang="ru-RU" sz="1600" dirty="0" smtClean="0"/>
              <a:t>) – 12,5%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091962760"/>
      </p:ext>
    </p:extLst>
  </p:cSld>
  <p:clrMapOvr>
    <a:masterClrMapping/>
  </p:clrMapOvr>
</p:sld>
</file>

<file path=ppt/theme/theme1.xml><?xml version="1.0" encoding="utf-8"?>
<a:theme xmlns:a="http://schemas.openxmlformats.org/drawingml/2006/main" name="Salerio template">
  <a:themeElements>
    <a:clrScheme name="Custom 347">
      <a:dk1>
        <a:srgbClr val="263248"/>
      </a:dk1>
      <a:lt1>
        <a:srgbClr val="FFFFFF"/>
      </a:lt1>
      <a:dk2>
        <a:srgbClr val="434343"/>
      </a:dk2>
      <a:lt2>
        <a:srgbClr val="F3F3F3"/>
      </a:lt2>
      <a:accent1>
        <a:srgbClr val="3F5378"/>
      </a:accent1>
      <a:accent2>
        <a:srgbClr val="263248"/>
      </a:accent2>
      <a:accent3>
        <a:srgbClr val="92A8C8"/>
      </a:accent3>
      <a:accent4>
        <a:srgbClr val="C7D3E6"/>
      </a:accent4>
      <a:accent5>
        <a:srgbClr val="FF9800"/>
      </a:accent5>
      <a:accent6>
        <a:srgbClr val="D26F00"/>
      </a:accent6>
      <a:hlink>
        <a:srgbClr val="3F5378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1394</Words>
  <Application>Microsoft Office PowerPoint</Application>
  <PresentationFormat>Экран (16:9)</PresentationFormat>
  <Paragraphs>236</Paragraphs>
  <Slides>19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Arvo</vt:lpstr>
      <vt:lpstr>Calibri</vt:lpstr>
      <vt:lpstr>Roboto Condensed</vt:lpstr>
      <vt:lpstr>Roboto Condensed Light</vt:lpstr>
      <vt:lpstr>Arial</vt:lpstr>
      <vt:lpstr>Times New Roman</vt:lpstr>
      <vt:lpstr>Salerio template</vt:lpstr>
      <vt:lpstr>Результаты социологического исследования по оценке восприятия населением и предпринимательским сообществом уровня распространенности коррупции в Алтайском крае, а также эффективности антикоррупционной работы, проводимой государственными органами Алтайского края</vt:lpstr>
      <vt:lpstr>Задачи исследования</vt:lpstr>
      <vt:lpstr>Результаты исследования «бытовой» коррупции</vt:lpstr>
      <vt:lpstr>Социальные характеристики респондентов</vt:lpstr>
      <vt:lpstr>Оценка коррупционности органов власти</vt:lpstr>
      <vt:lpstr>Оценка изменения уровня коррупции</vt:lpstr>
      <vt:lpstr>Частота попадания жителей в коррупционную ситуацию</vt:lpstr>
      <vt:lpstr>Структура коррупции</vt:lpstr>
      <vt:lpstr>Структура коррупции</vt:lpstr>
      <vt:lpstr>Эффективность мер, направленных на противодействие коррупции</vt:lpstr>
      <vt:lpstr>Основные показатели исследования «бытовой» коррупции</vt:lpstr>
      <vt:lpstr>Результаты исследования «деловой» коррупции</vt:lpstr>
      <vt:lpstr>Средняя частота взаимодействий представителей бизнеса с органами власти</vt:lpstr>
      <vt:lpstr>Среднее количество коррупционных сделок</vt:lpstr>
      <vt:lpstr>Причины и условия проявления коррупции </vt:lpstr>
      <vt:lpstr>Причины возникновения коррупции</vt:lpstr>
      <vt:lpstr>Оценка эффективности мер, предпринимаемых органами власти по борьбе с коррупцией</vt:lpstr>
      <vt:lpstr>Результат от обращения с жалобой  в правоохранительные органы</vt:lpstr>
      <vt:lpstr>Основные показатели исследования  «деловой» коррупции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YOUR PRESENTATION TITLE</dc:title>
  <dc:creator>Нина</dc:creator>
  <cp:lastModifiedBy>Железнов Е.А.</cp:lastModifiedBy>
  <cp:revision>54</cp:revision>
  <cp:lastPrinted>2019-12-14T16:30:22Z</cp:lastPrinted>
  <dcterms:modified xsi:type="dcterms:W3CDTF">2020-01-16T05:20:29Z</dcterms:modified>
</cp:coreProperties>
</file>